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308" r:id="rId7"/>
    <p:sldId id="263" r:id="rId8"/>
    <p:sldId id="264" r:id="rId9"/>
    <p:sldId id="265" r:id="rId10"/>
    <p:sldId id="303" r:id="rId11"/>
    <p:sldId id="304" r:id="rId12"/>
    <p:sldId id="30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4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Успеваемость за семестр</a:t>
            </a:r>
          </a:p>
        </c:rich>
      </c:tx>
      <c:layout>
        <c:manualLayout>
          <c:xMode val="edge"/>
          <c:yMode val="edge"/>
          <c:x val="0.17700224666395092"/>
          <c:y val="6.04028003622493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68285214348207"/>
          <c:y val="0.1850696267133275"/>
          <c:w val="0.81605336832895892"/>
          <c:h val="0.5915197579469233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'Задание №4'!$F$2</c:f>
              <c:strCache>
                <c:ptCount val="1"/>
                <c:pt idx="0">
                  <c:v>семестр</c:v>
                </c:pt>
              </c:strCache>
            </c:strRef>
          </c:tx>
          <c:invertIfNegative val="0"/>
          <c:cat>
            <c:strRef>
              <c:f>'Задание №4'!$A$3:$A$5</c:f>
              <c:strCache>
                <c:ptCount val="3"/>
                <c:pt idx="0">
                  <c:v>Иванов</c:v>
                </c:pt>
                <c:pt idx="1">
                  <c:v>Петров</c:v>
                </c:pt>
                <c:pt idx="2">
                  <c:v>Сидоров</c:v>
                </c:pt>
              </c:strCache>
            </c:strRef>
          </c:cat>
          <c:val>
            <c:numRef>
              <c:f>'Задание №4'!$F$3:$F$5</c:f>
              <c:numCache>
                <c:formatCode>0</c:formatCode>
                <c:ptCount val="3"/>
                <c:pt idx="0">
                  <c:v>4</c:v>
                </c:pt>
                <c:pt idx="1">
                  <c:v>4.75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44000"/>
        <c:axId val="30145536"/>
        <c:axId val="0"/>
      </c:bar3DChart>
      <c:catAx>
        <c:axId val="30144000"/>
        <c:scaling>
          <c:orientation val="minMax"/>
        </c:scaling>
        <c:delete val="0"/>
        <c:axPos val="l"/>
        <c:majorTickMark val="out"/>
        <c:minorTickMark val="none"/>
        <c:tickLblPos val="nextTo"/>
        <c:crossAx val="30145536"/>
        <c:crosses val="autoZero"/>
        <c:auto val="1"/>
        <c:lblAlgn val="ctr"/>
        <c:lblOffset val="100"/>
        <c:noMultiLvlLbl val="0"/>
      </c:catAx>
      <c:valAx>
        <c:axId val="3014553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оценка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01440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9E26-01B1-4C36-9A2F-D3D7339535FC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30DF-4342-4507-B108-9540B649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6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930DF-4342-4507-B108-9540B64915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57BD-86C9-4954-9236-00557AFF28F6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9F4F-4C0D-4852-9F6E-A34ECA6B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635A-68CC-4896-93B0-56CD2195B228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0F75-34EB-4CE2-8D65-84CA176A5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670D-BDFB-4FD8-BF56-F584D0322B14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5C2F-B53B-48FA-9317-60250FDD0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5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C9F2-6F53-4162-86B5-6CCB862D4CC0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2324-4244-440A-8D6B-EE7D6148B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9869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C557-20EE-4643-85BB-68F40C0494F6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7A18-2E56-48E6-BD8D-12C23FC14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4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FDBF-6F87-4408-8698-A27F7CEB7562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4363-3242-437F-B4F5-ABF9CF31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4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40A6-7186-4C62-A7EB-6633B83F954B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84A4-37C0-4278-9E10-30A19645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3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3E92-5D5E-49B3-A20D-C8D0FDFB6777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A4C4-A340-4740-9462-7AFB1DD0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0133-731A-4C2B-8D00-511EED24F28F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312B-C08A-4613-8F44-203A3867B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5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B569-EEBE-4CA8-91F4-34BFBD37FCA5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2E28-A94B-44A7-9796-4B06E5F77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4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F2C7-68D4-4B75-9025-846AC792A5D4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D25A-E4A8-42B0-B0C7-411CBE62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1983-6B4A-4872-B9BC-9E5EE43A1371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D14C-56A6-403C-BB8E-17EECFA00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9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239C9-2FC1-4B53-9697-DD88148F6E21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8EB514-0BBE-4C20-9DB3-6A3736359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55;&#1088;&#1080;&#1083;&#1086;&#1078;&#1077;&#1085;&#1080;&#1077;/&#1055;&#1088;&#1072;&#1082;&#1090;&#1080;&#1095;&#1077;&#1089;&#1082;&#1072;&#1103;%20&#1088;&#1072;&#1073;&#1086;&#1090;&#1072;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/&#1047;&#1072;&#1076;&#1072;&#1085;&#1080;&#1077;%20&#1053;&#1072;&#1081;&#1076;&#1080;%20&#1087;&#1072;&#1088;&#1091;.doc" TargetMode="External"/><Relationship Id="rId2" Type="http://schemas.openxmlformats.org/officeDocument/2006/relationships/hyperlink" Target="&#1055;&#1088;&#1080;&#1083;&#1086;&#1078;&#1077;&#1085;&#1080;&#1077;/&#1047;&#1072;&#1076;&#1072;&#1085;&#1080;&#1077;%20&#1055;&#1086;&#1076;&#1073;&#1077;&#1088;&#1080;%20&#1074;&#1077;&#1088;&#1085;&#1086;&#1077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/&#1058;&#1080;&#1087;&#1099;%20&#1076;&#1080;&#1072;&#1075;&#1088;&#1072;&#1084;&#1084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010" y="1144566"/>
            <a:ext cx="7772400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effectLst/>
              </a:rPr>
              <a:t>Динамические </a:t>
            </a:r>
            <a:r>
              <a:rPr lang="ru-RU" sz="2800" dirty="0" smtClean="0">
                <a:effectLst/>
              </a:rPr>
              <a:t>таблицы</a:t>
            </a:r>
            <a:endParaRPr lang="ru-RU" sz="2800" dirty="0"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83810" y="2492896"/>
            <a:ext cx="6400800" cy="864096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Построение диаграмм </a:t>
            </a:r>
            <a:r>
              <a:rPr lang="ru-RU" sz="2800" dirty="0" smtClean="0"/>
              <a:t> в MS </a:t>
            </a:r>
            <a:r>
              <a:rPr lang="ru-RU" sz="2800" dirty="0" err="1"/>
              <a:t>Excel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75285"/>
            <a:ext cx="1547441" cy="136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024"/>
          <p:cNvSpPr txBox="1">
            <a:spLocks noChangeArrowheads="1"/>
          </p:cNvSpPr>
          <p:nvPr/>
        </p:nvSpPr>
        <p:spPr bwMode="auto">
          <a:xfrm>
            <a:off x="4572000" y="4244895"/>
            <a:ext cx="4536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Преподаватели 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ПЦК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информатики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и информационных технологий: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Заикина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 Ирина Валентиновна,</a:t>
            </a:r>
          </a:p>
          <a:p>
            <a:pPr eaLnBrk="1" hangingPunct="1"/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Семёнова Екатерина Сергеевна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71323" y="6230639"/>
            <a:ext cx="302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err="1">
                <a:solidFill>
                  <a:srgbClr val="002060"/>
                </a:solidFill>
              </a:rPr>
              <a:t>г.Михайловка</a:t>
            </a:r>
            <a:r>
              <a:rPr lang="ru-RU" b="1" dirty="0">
                <a:solidFill>
                  <a:srgbClr val="002060"/>
                </a:solidFill>
              </a:rPr>
              <a:t>, 2019</a:t>
            </a:r>
          </a:p>
        </p:txBody>
      </p:sp>
      <p:sp>
        <p:nvSpPr>
          <p:cNvPr id="8" name="Text Box 1024"/>
          <p:cNvSpPr txBox="1">
            <a:spLocks noChangeArrowheads="1"/>
          </p:cNvSpPr>
          <p:nvPr/>
        </p:nvSpPr>
        <p:spPr bwMode="auto">
          <a:xfrm>
            <a:off x="395288" y="339914"/>
            <a:ext cx="8208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ГБПОУ 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“</a:t>
            </a:r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Михайловский профессионально-педагогический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колледж имени </a:t>
            </a:r>
            <a:r>
              <a:rPr lang="ru-RU" b="1" dirty="0" err="1">
                <a:solidFill>
                  <a:srgbClr val="002060"/>
                </a:solidFill>
                <a:latin typeface="Comic Sans MS" pitchFamily="66" charset="0"/>
              </a:rPr>
              <a:t>В.В.Арнаутова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”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99592" y="1137337"/>
            <a:ext cx="4176464" cy="4104455"/>
          </a:xfrm>
        </p:spPr>
        <p:txBody>
          <a:bodyPr/>
          <a:lstStyle/>
          <a:p>
            <a:pPr algn="just"/>
            <a:r>
              <a:rPr lang="ru-RU" sz="1800" dirty="0" smtClean="0"/>
              <a:t>Уточнение диапазона данных, по которым строится диаграмма. Переключатели Ряды в строках или столбцах позволяют выбрать направление данных для построения диаграммы в том случае, если выбранный диапазон представляет собой  прямоугольную область.</a:t>
            </a:r>
          </a:p>
          <a:p>
            <a:pPr algn="just"/>
            <a:r>
              <a:rPr lang="ru-RU" sz="1800" dirty="0" smtClean="0"/>
              <a:t>Это </a:t>
            </a:r>
            <a:r>
              <a:rPr lang="ru-RU" sz="1800" dirty="0"/>
              <a:t>окно содержит две вкладки: </a:t>
            </a:r>
            <a:r>
              <a:rPr lang="ru-RU" sz="1800" i="1" dirty="0"/>
              <a:t>Диапазон данных</a:t>
            </a:r>
            <a:r>
              <a:rPr lang="ru-RU" sz="1800" dirty="0"/>
              <a:t> и </a:t>
            </a:r>
            <a:r>
              <a:rPr lang="ru-RU" sz="1800" i="1" dirty="0"/>
              <a:t>Ряд</a:t>
            </a:r>
            <a:r>
              <a:rPr lang="ru-RU" sz="1800" dirty="0"/>
              <a:t>.</a:t>
            </a:r>
          </a:p>
          <a:p>
            <a:pPr algn="just"/>
            <a:r>
              <a:rPr lang="ru-RU" sz="1800" b="1" dirty="0"/>
              <a:t>Ряды данных</a:t>
            </a:r>
            <a:r>
              <a:rPr lang="ru-RU" sz="1800" dirty="0"/>
              <a:t> – наборы данных, представленные графически столбиками, секторами или линиями диаграммы. </a:t>
            </a:r>
          </a:p>
          <a:p>
            <a:endParaRPr lang="ru-RU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7" r="15755" b="38925"/>
          <a:stretch/>
        </p:blipFill>
        <p:spPr bwMode="auto">
          <a:xfrm>
            <a:off x="5148064" y="1268759"/>
            <a:ext cx="3600400" cy="39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ru-RU" sz="2400" dirty="0">
                <a:solidFill>
                  <a:srgbClr val="254061"/>
                </a:solidFill>
                <a:cs typeface="Arial" charset="0"/>
              </a:rPr>
              <a:t> </a:t>
            </a:r>
            <a:r>
              <a:rPr lang="ru-RU" sz="2400" b="1" dirty="0">
                <a:solidFill>
                  <a:srgbClr val="254061"/>
                </a:solidFill>
                <a:cs typeface="Arial" charset="0"/>
              </a:rPr>
              <a:t>Шаг 2: задание исходных данных диаграммы.</a:t>
            </a:r>
            <a:endParaRPr lang="ru-RU" sz="2400" dirty="0">
              <a:solidFill>
                <a:srgbClr val="25406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734317" y="332656"/>
            <a:ext cx="8158163" cy="575841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charset="0"/>
                <a:cs typeface="Arial" charset="0"/>
              </a:rPr>
              <a:t> </a:t>
            </a:r>
            <a:r>
              <a:rPr lang="ru-RU" sz="2400" b="1" dirty="0" smtClean="0">
                <a:latin typeface="Arial" charset="0"/>
                <a:cs typeface="Arial" charset="0"/>
              </a:rPr>
              <a:t>Шаг 3: задание параметров диаграммы.</a:t>
            </a:r>
            <a:endParaRPr lang="ru-RU" sz="2400" dirty="0" smtClean="0">
              <a:latin typeface="Arial" charset="0"/>
              <a:cs typeface="Arial" charset="0"/>
            </a:endParaRPr>
          </a:p>
          <a:p>
            <a:endParaRPr lang="ru-RU" sz="24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20695" r="17886" b="34322"/>
          <a:stretch>
            <a:fillRect/>
          </a:stretch>
        </p:blipFill>
        <p:spPr bwMode="auto">
          <a:xfrm>
            <a:off x="4427984" y="1988840"/>
            <a:ext cx="4200183" cy="326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67544" y="843869"/>
            <a:ext cx="4176464" cy="45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i="1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Третье окно содержит шесть вкладок, в которых содержатся команды, позволяющие задавать характеристики осей, название диаграмм, заголовки для осей, легенду, названия меток на осях, подписи значений на осях и т.д. </a:t>
            </a:r>
          </a:p>
          <a:p>
            <a:r>
              <a:rPr lang="ru-RU" sz="1800" dirty="0"/>
              <a:t>На этом шаге вы можете подобрать, как лучше будет выглядеть диаграмма. </a:t>
            </a:r>
            <a:endParaRPr lang="ru-RU" sz="1800" dirty="0" smtClean="0"/>
          </a:p>
          <a:p>
            <a:r>
              <a:rPr lang="ru-RU" sz="1800" b="1" dirty="0" smtClean="0"/>
              <a:t>Легенда </a:t>
            </a:r>
            <a:r>
              <a:rPr lang="ru-RU" sz="1800" b="1" dirty="0"/>
              <a:t>–</a:t>
            </a:r>
            <a:r>
              <a:rPr lang="ru-RU" sz="1800" dirty="0"/>
              <a:t> это обозначение различными цветами колонок, соответствующих различным столбцам таблицы.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8158163" cy="719857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charset="0"/>
                <a:cs typeface="Arial" charset="0"/>
              </a:rPr>
              <a:t> </a:t>
            </a:r>
            <a:r>
              <a:rPr lang="ru-RU" sz="2400" b="1" dirty="0" smtClean="0">
                <a:latin typeface="Arial" charset="0"/>
                <a:cs typeface="Arial" charset="0"/>
              </a:rPr>
              <a:t>Шаг 4: размещение диаграммы.</a:t>
            </a:r>
            <a:endParaRPr lang="ru-RU" sz="2400" dirty="0" smtClean="0">
              <a:latin typeface="Arial" charset="0"/>
              <a:cs typeface="Arial" charset="0"/>
            </a:endParaRPr>
          </a:p>
          <a:p>
            <a:pPr algn="ctr"/>
            <a:endParaRPr lang="ru-R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9" t="40181" r="17651" b="34486"/>
          <a:stretch/>
        </p:blipFill>
        <p:spPr bwMode="auto">
          <a:xfrm>
            <a:off x="683568" y="1052736"/>
            <a:ext cx="5142088" cy="22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131840" y="3717032"/>
            <a:ext cx="5407084" cy="20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i="1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Определяет </a:t>
            </a:r>
            <a:r>
              <a:rPr lang="ru-RU" sz="1800" dirty="0"/>
              <a:t>месторасположение диаграммы в рабочей книге: </a:t>
            </a:r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месте с </a:t>
            </a:r>
            <a:r>
              <a:rPr lang="ru-RU" sz="1800" dirty="0" smtClean="0"/>
              <a:t>данными, </a:t>
            </a:r>
          </a:p>
          <a:p>
            <a:r>
              <a:rPr lang="ru-RU" sz="1800" dirty="0" smtClean="0"/>
              <a:t>на </a:t>
            </a:r>
            <a:r>
              <a:rPr lang="ru-RU" sz="1800" dirty="0"/>
              <a:t>отдельном листе.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62670"/>
            <a:ext cx="7572375" cy="77809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/>
              <a:t>Возможности редактирования диаграммы: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11561" y="1196975"/>
            <a:ext cx="8136904" cy="5661025"/>
          </a:xfrm>
        </p:spPr>
        <p:txBody>
          <a:bodyPr/>
          <a:lstStyle/>
          <a:p>
            <a:pPr algn="just"/>
            <a:r>
              <a:rPr lang="ru-RU" sz="1800" b="1" i="1" dirty="0" smtClean="0">
                <a:latin typeface="Arial" charset="0"/>
                <a:cs typeface="Arial" charset="0"/>
              </a:rPr>
              <a:t>Изменение вида осей диаграммы</a:t>
            </a:r>
            <a:r>
              <a:rPr lang="ru-RU" sz="1800" b="1" dirty="0" smtClean="0">
                <a:latin typeface="Arial" charset="0"/>
                <a:cs typeface="Arial" charset="0"/>
              </a:rPr>
              <a:t>. </a:t>
            </a:r>
            <a:r>
              <a:rPr lang="ru-RU" sz="1600" dirty="0"/>
              <a:t>Можно указать масштаб осей и изменить промежутки между значениями или категориями.</a:t>
            </a:r>
            <a:endParaRPr lang="ru-RU" sz="1600" b="1" dirty="0" smtClean="0">
              <a:latin typeface="Arial" charset="0"/>
              <a:cs typeface="Arial" charset="0"/>
            </a:endParaRPr>
          </a:p>
          <a:p>
            <a:pPr lvl="0" algn="just"/>
            <a:r>
              <a:rPr lang="ru-RU" sz="1800" b="1" i="1" dirty="0" smtClean="0">
                <a:latin typeface="Arial" charset="0"/>
                <a:cs typeface="Arial" charset="0"/>
              </a:rPr>
              <a:t>Добавление названия и подписи</a:t>
            </a:r>
            <a:r>
              <a:rPr lang="ru-RU" sz="1800" b="1" dirty="0" smtClean="0">
                <a:latin typeface="Arial" charset="0"/>
                <a:cs typeface="Arial" charset="0"/>
              </a:rPr>
              <a:t>. </a:t>
            </a:r>
            <a:r>
              <a:rPr lang="ru-RU" sz="1600" dirty="0"/>
              <a:t>Для пояснения отображённых на диаграмме данных, можно добавить название диаграммы, названия осей и подписи.</a:t>
            </a:r>
          </a:p>
          <a:p>
            <a:pPr lvl="0" algn="just"/>
            <a:r>
              <a:rPr lang="ru-RU" sz="1800" b="1" i="1" dirty="0" smtClean="0">
                <a:latin typeface="Arial" charset="0"/>
                <a:cs typeface="Arial" charset="0"/>
              </a:rPr>
              <a:t>Добавление легенды и таблицы данных</a:t>
            </a:r>
            <a:r>
              <a:rPr lang="ru-RU" sz="1800" b="1" dirty="0" smtClean="0"/>
              <a:t>. </a:t>
            </a:r>
            <a:r>
              <a:rPr lang="ru-RU" sz="1600" dirty="0"/>
              <a:t>Можно отобразить или скрыть легенду или изменить ее расположение. В некоторых диаграммах можно отобразить таблицу данных и значения, представленных на диаграмме.</a:t>
            </a:r>
          </a:p>
          <a:p>
            <a:pPr algn="just"/>
            <a:r>
              <a:rPr lang="ru-RU" sz="1800" b="1" i="1" dirty="0" smtClean="0">
                <a:latin typeface="Arial" charset="0"/>
                <a:cs typeface="Arial" charset="0"/>
              </a:rPr>
              <a:t>Эффектный формат диаграмм</a:t>
            </a:r>
            <a:r>
              <a:rPr lang="ru-RU" sz="1800" b="1" dirty="0" smtClean="0">
                <a:latin typeface="Arial" charset="0"/>
                <a:cs typeface="Arial" charset="0"/>
              </a:rPr>
              <a:t>. </a:t>
            </a:r>
            <a:r>
              <a:rPr lang="ru-RU" sz="1600" dirty="0" smtClean="0">
                <a:latin typeface="Arial" charset="0"/>
                <a:cs typeface="Arial" charset="0"/>
              </a:rPr>
              <a:t>Помимо изменения встроенного стиля диаграммы можно легко изменить форматирование ее отдельных элементов, например, маркеров данных, области диаграммы, области построения, чисел и текста в названиях и подписях.</a:t>
            </a:r>
          </a:p>
          <a:p>
            <a:pPr lvl="0" algn="just"/>
            <a:r>
              <a:rPr lang="ru-RU" sz="1800" b="1" i="1" dirty="0" smtClean="0"/>
              <a:t>Изменение типа существующей диаграммы.</a:t>
            </a:r>
            <a:r>
              <a:rPr lang="ru-RU" sz="1800" b="1" dirty="0" smtClean="0"/>
              <a:t> </a:t>
            </a:r>
            <a:r>
              <a:rPr lang="ru-RU" sz="1600" dirty="0" smtClean="0"/>
              <a:t>Для большинства плоских диаграмм можно изменить тип всей диаграммы, придав ей совершенно другой вид, или выбрать другой тип диаграммы для любого одиночного ряда данных, превратив диаграмму в смешанную диаграмму.</a:t>
            </a:r>
            <a:r>
              <a:rPr lang="ru-RU" sz="1800" dirty="0" smtClean="0"/>
              <a:t> </a:t>
            </a:r>
          </a:p>
          <a:p>
            <a:pPr algn="just"/>
            <a:endParaRPr lang="ru-RU" sz="1800" dirty="0" smtClean="0">
              <a:latin typeface="Arial" charset="0"/>
              <a:cs typeface="Arial" charset="0"/>
            </a:endParaRPr>
          </a:p>
          <a:p>
            <a:pPr algn="just"/>
            <a:endParaRPr lang="ru-RU" sz="1800" dirty="0" smtClean="0">
              <a:latin typeface="Arial" charset="0"/>
              <a:cs typeface="Arial" charset="0"/>
            </a:endParaRPr>
          </a:p>
          <a:p>
            <a:pPr algn="just"/>
            <a:endParaRPr lang="ru-RU" sz="1800" dirty="0" smtClean="0"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algn="just">
              <a:buFontTx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.</a:t>
            </a:r>
            <a:endParaRPr lang="ru-RU" sz="1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418654"/>
            <a:ext cx="7572375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Возможности форматирования диаграммы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755650" y="1566540"/>
            <a:ext cx="7704138" cy="4238724"/>
          </a:xfrm>
        </p:spPr>
        <p:txBody>
          <a:bodyPr/>
          <a:lstStyle/>
          <a:p>
            <a:pPr algn="just"/>
            <a:r>
              <a:rPr lang="ru-RU" sz="1800" b="1" i="1" dirty="0" smtClean="0">
                <a:latin typeface="Arial" charset="0"/>
                <a:cs typeface="Arial" charset="0"/>
              </a:rPr>
              <a:t>Заливка элементов диаграммы</a:t>
            </a:r>
            <a:r>
              <a:rPr lang="ru-RU" sz="1800" b="1" dirty="0" smtClean="0">
                <a:latin typeface="Arial" charset="0"/>
                <a:cs typeface="Arial" charset="0"/>
              </a:rPr>
              <a:t>. </a:t>
            </a:r>
            <a:r>
              <a:rPr lang="ru-RU" sz="1600" dirty="0" smtClean="0">
                <a:latin typeface="Arial" charset="0"/>
                <a:cs typeface="Arial" charset="0"/>
              </a:rPr>
              <a:t>Для привлечения внимания к определенным элементам диаграммы можно залить их цветом, текстурой, рисунком или применить градиентную заливку.</a:t>
            </a:r>
          </a:p>
          <a:p>
            <a:pPr algn="just"/>
            <a:r>
              <a:rPr lang="ru-RU" sz="1800" b="1" i="1" dirty="0" smtClean="0">
                <a:latin typeface="Arial" charset="0"/>
                <a:cs typeface="Arial" charset="0"/>
              </a:rPr>
              <a:t>Изменение контуров элементов диаграммы</a:t>
            </a:r>
            <a:r>
              <a:rPr lang="ru-RU" sz="1800" b="1" dirty="0" smtClean="0">
                <a:latin typeface="Arial" charset="0"/>
                <a:cs typeface="Arial" charset="0"/>
              </a:rPr>
              <a:t>. </a:t>
            </a:r>
            <a:r>
              <a:rPr lang="ru-RU" sz="1600" dirty="0" smtClean="0">
                <a:latin typeface="Arial" charset="0"/>
                <a:cs typeface="Arial" charset="0"/>
              </a:rPr>
              <a:t>Для выделения элементов диаграммы можно изменить их цвет, стиль или толщину линий.</a:t>
            </a:r>
          </a:p>
          <a:p>
            <a:pPr algn="just"/>
            <a:r>
              <a:rPr lang="ru-RU" sz="1800" b="1" i="1" dirty="0" smtClean="0">
                <a:latin typeface="Arial" charset="0"/>
                <a:cs typeface="Arial" charset="0"/>
              </a:rPr>
              <a:t>Добавление специальных эффектов к элементам диаграммы</a:t>
            </a:r>
            <a:r>
              <a:rPr lang="ru-RU" sz="1800" b="1" dirty="0" smtClean="0">
                <a:latin typeface="Arial" charset="0"/>
                <a:cs typeface="Arial" charset="0"/>
              </a:rPr>
              <a:t>. </a:t>
            </a:r>
            <a:r>
              <a:rPr lang="ru-RU" sz="1600" dirty="0" smtClean="0">
                <a:latin typeface="Arial" charset="0"/>
                <a:cs typeface="Arial" charset="0"/>
              </a:rPr>
              <a:t>Для придания диаграмме завершенности к ее элементам можно применить специальные эффекты, например, тень, отражение, свечение, сглаживание, рельеф или объемное вращение.</a:t>
            </a:r>
          </a:p>
          <a:p>
            <a:pPr algn="just"/>
            <a:r>
              <a:rPr lang="ru-RU" sz="1800" b="1" i="1" dirty="0" smtClean="0">
                <a:latin typeface="Arial" charset="0"/>
                <a:cs typeface="Arial" charset="0"/>
              </a:rPr>
              <a:t>Форматирование текста и чисел.</a:t>
            </a:r>
            <a:r>
              <a:rPr lang="ru-RU" sz="1800" b="1" dirty="0" smtClean="0"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latin typeface="Arial" charset="0"/>
                <a:cs typeface="Arial" charset="0"/>
              </a:rPr>
              <a:t>Текст и числа в названиях, подписях и надписях на диаграмме можно форматировать так же, как текст и числа на листе. Чтобы выделить текст или число, можно применять стили </a:t>
            </a:r>
            <a:r>
              <a:rPr lang="ru-RU" sz="1600" dirty="0" err="1" smtClean="0">
                <a:latin typeface="Arial" charset="0"/>
                <a:cs typeface="Arial" charset="0"/>
              </a:rPr>
              <a:t>WordArt</a:t>
            </a:r>
            <a:r>
              <a:rPr lang="ru-RU" sz="1600" dirty="0" smtClean="0">
                <a:latin typeface="Arial" charset="0"/>
                <a:cs typeface="Arial" charset="0"/>
              </a:rPr>
              <a:t>.</a:t>
            </a:r>
          </a:p>
          <a:p>
            <a:endParaRPr lang="ru-RU" sz="18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72375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Практическая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работа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2a377e0178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89376" cy="41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30016"/>
            <a:ext cx="7572375" cy="710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Повторение: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67097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algn="just">
              <a:defRPr/>
            </a:pPr>
            <a:r>
              <a:rPr lang="ru-RU" sz="2400" b="1" dirty="0"/>
              <a:t>Задание 1.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chemeClr val="accent1"/>
                </a:solidFill>
                <a:hlinkClick r:id="rId2" action="ppaction://hlinkfile"/>
              </a:rPr>
              <a:t>«Подбери верное»</a:t>
            </a:r>
            <a:r>
              <a:rPr lang="ru-RU" sz="2400" b="1" i="1" dirty="0">
                <a:solidFill>
                  <a:schemeClr val="accent1"/>
                </a:solidFill>
              </a:rPr>
              <a:t> </a:t>
            </a:r>
            <a:r>
              <a:rPr lang="ru-RU" sz="2400" dirty="0"/>
              <a:t>- подобрать данным объектам-понятиям правильные </a:t>
            </a:r>
            <a:r>
              <a:rPr lang="ru-RU" sz="2400" dirty="0" smtClean="0"/>
              <a:t>объекты-определения.</a:t>
            </a:r>
          </a:p>
          <a:p>
            <a:pPr marL="87313" algn="just">
              <a:defRPr/>
            </a:pPr>
            <a:r>
              <a:rPr lang="ru-RU" sz="2400" b="1" dirty="0" smtClean="0"/>
              <a:t>Задание 2.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1"/>
                </a:solidFill>
                <a:hlinkClick r:id="rId3" action="ppaction://hlinkfile"/>
              </a:rPr>
              <a:t>«Найди пару»</a:t>
            </a:r>
            <a:r>
              <a:rPr lang="ru-RU" sz="2400" dirty="0" smtClean="0">
                <a:solidFill>
                  <a:schemeClr val="accent1"/>
                </a:solidFill>
                <a:hlinkClick r:id="rId3" action="ppaction://hlinkfile"/>
              </a:rPr>
              <a:t> </a:t>
            </a:r>
            <a:r>
              <a:rPr lang="ru-RU" sz="2400" dirty="0" smtClean="0"/>
              <a:t>- какой </a:t>
            </a:r>
            <a:r>
              <a:rPr lang="ru-RU" sz="2400" dirty="0"/>
              <a:t>вид приобретет формула, после копирования в другую ячейку?</a:t>
            </a:r>
          </a:p>
          <a:p>
            <a:pPr algn="just">
              <a:defRPr/>
            </a:pP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Цель:</a:t>
            </a:r>
            <a:endParaRPr lang="ru-RU" sz="2000" dirty="0" smtClean="0"/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dirty="0" smtClean="0"/>
              <a:t>Познакомиться </a:t>
            </a:r>
            <a:r>
              <a:rPr lang="ru-RU" sz="2000" dirty="0" smtClean="0"/>
              <a:t>с </a:t>
            </a:r>
            <a:r>
              <a:rPr lang="ru-RU" sz="2000" dirty="0"/>
              <a:t>возможностями наглядного представления данных  средствами табличного процессора </a:t>
            </a:r>
            <a:r>
              <a:rPr lang="ru-RU" sz="2000" dirty="0" smtClean="0"/>
              <a:t>MS </a:t>
            </a:r>
            <a:r>
              <a:rPr lang="ru-RU" sz="2000" dirty="0" err="1"/>
              <a:t>Excel</a:t>
            </a:r>
            <a:r>
              <a:rPr lang="ru-RU" sz="2000" dirty="0"/>
              <a:t>, </a:t>
            </a:r>
            <a:r>
              <a:rPr lang="ru-RU" sz="2000" dirty="0" smtClean="0"/>
              <a:t>с основными </a:t>
            </a:r>
            <a:r>
              <a:rPr lang="ru-RU" sz="2000" dirty="0"/>
              <a:t>видами диаграмм,  </a:t>
            </a:r>
            <a:r>
              <a:rPr lang="ru-RU" sz="2000" dirty="0" smtClean="0"/>
              <a:t>с </a:t>
            </a:r>
            <a:r>
              <a:rPr lang="ru-RU" sz="2000" dirty="0"/>
              <a:t>алгоритмом построения </a:t>
            </a:r>
            <a:r>
              <a:rPr lang="ru-RU" sz="2000" dirty="0" smtClean="0"/>
              <a:t>диаграмм с </a:t>
            </a:r>
            <a:r>
              <a:rPr lang="ru-RU" sz="2000" dirty="0"/>
              <a:t>помощью Мастера </a:t>
            </a:r>
            <a:r>
              <a:rPr lang="ru-RU" sz="2000" dirty="0" smtClean="0"/>
              <a:t>диаграмм.</a:t>
            </a:r>
            <a:endParaRPr 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«Подбери верное»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82070"/>
              </p:ext>
            </p:extLst>
          </p:nvPr>
        </p:nvGraphicFramePr>
        <p:xfrm>
          <a:off x="1187450" y="1341438"/>
          <a:ext cx="7128966" cy="3855720"/>
        </p:xfrm>
        <a:graphic>
          <a:graphicData uri="http://schemas.openxmlformats.org/drawingml/2006/table">
            <a:tbl>
              <a:tblPr/>
              <a:tblGrid>
                <a:gridCol w="6121372"/>
                <a:gridCol w="1007594"/>
              </a:tblGrid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Электронная таблица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Ячейка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Столбец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2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Основные типы данных, обрабатываемые в электронных таблицах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Формула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Относительные ссылки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Абсолютные ссылки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Диапазон ячеек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9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Рабочая книга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6336" y="134076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16793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198884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1409" y="2348880"/>
            <a:ext cx="432048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4348" y="2811850"/>
            <a:ext cx="360040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9401" y="3429000"/>
            <a:ext cx="576064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1874" y="3789040"/>
            <a:ext cx="428983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4077072"/>
            <a:ext cx="396044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4348" y="4467756"/>
            <a:ext cx="324036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3417" y="4830673"/>
            <a:ext cx="288032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«Найди пару»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47248" cy="5328592"/>
          </a:xfrm>
        </p:spPr>
        <p:txBody>
          <a:bodyPr/>
          <a:lstStyle/>
          <a:p>
            <a:pPr marL="0" indent="0" algn="just">
              <a:buAutoNum type="arabicPeriod"/>
            </a:pPr>
            <a:r>
              <a:rPr lang="ru-RU" sz="2000" dirty="0" smtClean="0"/>
              <a:t>В ячейке C1 записана формула </a:t>
            </a:r>
            <a:r>
              <a:rPr lang="ru-RU" sz="2000" b="1" dirty="0" smtClean="0"/>
              <a:t>=A1*В1</a:t>
            </a:r>
            <a:r>
              <a:rPr lang="ru-RU" sz="2000" dirty="0" smtClean="0"/>
              <a:t>. Какой вид приобретет формула, после того как ее скопируют из ячейки C1 в ячейку С3? </a:t>
            </a:r>
          </a:p>
          <a:p>
            <a:pPr marL="0" indent="0" algn="r">
              <a:buNone/>
            </a:pPr>
            <a:r>
              <a:rPr lang="ru-RU" sz="2000" dirty="0" smtClean="0"/>
              <a:t>6. </a:t>
            </a:r>
            <a:r>
              <a:rPr lang="ru-RU" sz="2000" b="1" dirty="0" smtClean="0"/>
              <a:t>=</a:t>
            </a:r>
            <a:r>
              <a:rPr lang="en-US" sz="2000" b="1" dirty="0"/>
              <a:t>A</a:t>
            </a:r>
            <a:r>
              <a:rPr lang="ru-RU" sz="2000" b="1" dirty="0" smtClean="0"/>
              <a:t>3*В3</a:t>
            </a:r>
          </a:p>
          <a:p>
            <a:pPr marL="0" indent="0" algn="just">
              <a:buNone/>
            </a:pPr>
            <a:r>
              <a:rPr lang="ru-RU" sz="2000" dirty="0"/>
              <a:t>2. В ячейке </a:t>
            </a:r>
            <a:r>
              <a:rPr lang="en-US" sz="2000" dirty="0"/>
              <a:t>D</a:t>
            </a:r>
            <a:r>
              <a:rPr lang="ru-RU" sz="2000" dirty="0"/>
              <a:t>1 записана формула </a:t>
            </a:r>
            <a:r>
              <a:rPr lang="ru-RU" sz="2000" b="1" dirty="0"/>
              <a:t>=$</a:t>
            </a:r>
            <a:r>
              <a:rPr lang="en-US" sz="2000" b="1" dirty="0"/>
              <a:t>A</a:t>
            </a:r>
            <a:r>
              <a:rPr lang="ru-RU" sz="2000" b="1" dirty="0"/>
              <a:t>$1*В1</a:t>
            </a:r>
            <a:r>
              <a:rPr lang="ru-RU" sz="2000" dirty="0"/>
              <a:t>. Какой вид </a:t>
            </a:r>
            <a:r>
              <a:rPr lang="ru-RU" sz="2000" dirty="0" smtClean="0"/>
              <a:t>приобретет формула</a:t>
            </a:r>
            <a:r>
              <a:rPr lang="ru-RU" sz="2000" dirty="0"/>
              <a:t>, после того как ее скопируют из ячейки </a:t>
            </a:r>
            <a:r>
              <a:rPr lang="en-US" sz="2000" dirty="0"/>
              <a:t>D</a:t>
            </a:r>
            <a:r>
              <a:rPr lang="ru-RU" sz="2000" dirty="0"/>
              <a:t>1 в ячейку </a:t>
            </a:r>
            <a:r>
              <a:rPr lang="en-US" sz="2000" dirty="0"/>
              <a:t>D</a:t>
            </a:r>
            <a:r>
              <a:rPr lang="ru-RU" sz="2000" dirty="0"/>
              <a:t>2</a:t>
            </a:r>
            <a:r>
              <a:rPr lang="ru-RU" sz="2000" dirty="0" smtClean="0"/>
              <a:t>?</a:t>
            </a:r>
          </a:p>
          <a:p>
            <a:pPr marL="0" indent="0" algn="r">
              <a:buNone/>
            </a:pPr>
            <a:r>
              <a:rPr lang="ru-RU" sz="2000" dirty="0" smtClean="0"/>
              <a:t>1. </a:t>
            </a:r>
            <a:r>
              <a:rPr lang="ru-RU" sz="2000" b="1" dirty="0" smtClean="0"/>
              <a:t>=$</a:t>
            </a:r>
            <a:r>
              <a:rPr lang="en-US" sz="2000" b="1" dirty="0"/>
              <a:t>A</a:t>
            </a:r>
            <a:r>
              <a:rPr lang="ru-RU" sz="2000" b="1" dirty="0"/>
              <a:t>$1*В2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/>
              <a:t>3. В ячейке </a:t>
            </a:r>
            <a:r>
              <a:rPr lang="en-US" sz="2000" dirty="0"/>
              <a:t>C</a:t>
            </a:r>
            <a:r>
              <a:rPr lang="ru-RU" sz="2000" dirty="0"/>
              <a:t>1 записана формула </a:t>
            </a:r>
            <a:r>
              <a:rPr lang="ru-RU" sz="2000" b="1" dirty="0"/>
              <a:t>=$</a:t>
            </a:r>
            <a:r>
              <a:rPr lang="en-US" sz="2000" b="1" dirty="0"/>
              <a:t>A</a:t>
            </a:r>
            <a:r>
              <a:rPr lang="ru-RU" sz="2000" b="1" dirty="0"/>
              <a:t>1*В1</a:t>
            </a:r>
            <a:r>
              <a:rPr lang="ru-RU" sz="2000" dirty="0"/>
              <a:t>. Какой вид приобретет формула, после того как ее скопируют из ячейки </a:t>
            </a:r>
            <a:r>
              <a:rPr lang="en-US" sz="2000" dirty="0"/>
              <a:t>C</a:t>
            </a:r>
            <a:r>
              <a:rPr lang="ru-RU" sz="2000" dirty="0"/>
              <a:t>1 в ячейку С5?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4. </a:t>
            </a:r>
            <a:r>
              <a:rPr lang="ru-RU" sz="2000" b="1" dirty="0" smtClean="0"/>
              <a:t>=$</a:t>
            </a:r>
            <a:r>
              <a:rPr lang="en-US" sz="2000" b="1" dirty="0"/>
              <a:t>A</a:t>
            </a:r>
            <a:r>
              <a:rPr lang="ru-RU" sz="2000" b="1" dirty="0"/>
              <a:t>5*В5</a:t>
            </a:r>
          </a:p>
          <a:p>
            <a:pPr marL="0" indent="0" algn="just">
              <a:buNone/>
            </a:pPr>
            <a:r>
              <a:rPr lang="ru-RU" sz="2000" dirty="0"/>
              <a:t>4. В ячейке </a:t>
            </a:r>
            <a:r>
              <a:rPr lang="en-US" sz="2000" dirty="0"/>
              <a:t>C</a:t>
            </a:r>
            <a:r>
              <a:rPr lang="ru-RU" sz="2000" dirty="0"/>
              <a:t>1 записана формула </a:t>
            </a:r>
            <a:r>
              <a:rPr lang="ru-RU" sz="2000" b="1" dirty="0"/>
              <a:t>=</a:t>
            </a:r>
            <a:r>
              <a:rPr lang="en-US" sz="2000" b="1" dirty="0"/>
              <a:t>A</a:t>
            </a:r>
            <a:r>
              <a:rPr lang="ru-RU" sz="2000" b="1" dirty="0"/>
              <a:t>$1*В1</a:t>
            </a:r>
            <a:r>
              <a:rPr lang="ru-RU" sz="2000" dirty="0"/>
              <a:t>. Какой вид приобретет формула, после того как ее скопируют из ячейки </a:t>
            </a:r>
            <a:r>
              <a:rPr lang="en-US" sz="2000" dirty="0"/>
              <a:t>C</a:t>
            </a:r>
            <a:r>
              <a:rPr lang="ru-RU" sz="2000" dirty="0"/>
              <a:t>1 в ячейку С4? </a:t>
            </a:r>
            <a:endParaRPr lang="ru-RU" sz="2000" dirty="0" smtClean="0"/>
          </a:p>
          <a:p>
            <a:pPr marL="0" indent="0" algn="r">
              <a:buNone/>
            </a:pPr>
            <a:r>
              <a:rPr lang="ru-RU" sz="2000" dirty="0" smtClean="0"/>
              <a:t>3. </a:t>
            </a:r>
            <a:r>
              <a:rPr lang="ru-RU" sz="2000" b="1" dirty="0" smtClean="0"/>
              <a:t>=</a:t>
            </a:r>
            <a:r>
              <a:rPr lang="en-US" sz="2000" b="1" dirty="0"/>
              <a:t>A</a:t>
            </a:r>
            <a:r>
              <a:rPr lang="ru-RU" sz="2000" b="1" dirty="0"/>
              <a:t>$1*В4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Диаграмма –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158163" cy="172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это средство наглядного графического изображения информации, предназначенное для сравнения нескольких величин или нескольких значений одной величины.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904869"/>
              </p:ext>
            </p:extLst>
          </p:nvPr>
        </p:nvGraphicFramePr>
        <p:xfrm>
          <a:off x="1115616" y="2744924"/>
          <a:ext cx="3240360" cy="234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9" name="Picture 7" descr="http://www.klyaksa.net/htm/exam/exam2007/exam_9_2007/exam9_2007_html_3addd44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6" t="16998" r="2487" b="24054"/>
          <a:stretch/>
        </p:blipFill>
        <p:spPr bwMode="auto">
          <a:xfrm>
            <a:off x="4644008" y="2780928"/>
            <a:ext cx="3439328" cy="230425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B49FD-5A97-4712-AEFC-59B549342421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050" name="Object 1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12983450"/>
              </p:ext>
            </p:extLst>
          </p:nvPr>
        </p:nvGraphicFramePr>
        <p:xfrm>
          <a:off x="2699792" y="2076467"/>
          <a:ext cx="46672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Диаграмма" r:id="rId3" imgW="4667402" imgH="2533802" progId="Excel.Chart.8">
                  <p:embed/>
                </p:oleObj>
              </mc:Choice>
              <mc:Fallback>
                <p:oleObj name="Диаграмма" r:id="rId3" imgW="4667402" imgH="25338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76467"/>
                        <a:ext cx="4667250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FF0000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FF0000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WordArt 2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451725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2036" name="AutoShape 4"/>
          <p:cNvSpPr>
            <a:spLocks/>
          </p:cNvSpPr>
          <p:nvPr/>
        </p:nvSpPr>
        <p:spPr bwMode="auto">
          <a:xfrm>
            <a:off x="6876256" y="1425541"/>
            <a:ext cx="1828800" cy="1087438"/>
          </a:xfrm>
          <a:prstGeom prst="borderCallout2">
            <a:avLst>
              <a:gd name="adj1" fmla="val 10509"/>
              <a:gd name="adj2" fmla="val -4167"/>
              <a:gd name="adj3" fmla="val 10509"/>
              <a:gd name="adj4" fmla="val -18579"/>
              <a:gd name="adj5" fmla="val 135620"/>
              <a:gd name="adj6" fmla="val -336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400" b="0">
                <a:latin typeface="Times New Roman" pitchFamily="18" charset="0"/>
              </a:rPr>
              <a:t>Область диаграммы</a:t>
            </a:r>
          </a:p>
        </p:txBody>
      </p:sp>
      <p:sp>
        <p:nvSpPr>
          <p:cNvPr id="812037" name="AutoShape 5"/>
          <p:cNvSpPr>
            <a:spLocks/>
          </p:cNvSpPr>
          <p:nvPr/>
        </p:nvSpPr>
        <p:spPr bwMode="auto">
          <a:xfrm>
            <a:off x="523672" y="2512979"/>
            <a:ext cx="1828800" cy="1157287"/>
          </a:xfrm>
          <a:prstGeom prst="borderCallout2">
            <a:avLst>
              <a:gd name="adj1" fmla="val 9875"/>
              <a:gd name="adj2" fmla="val 104167"/>
              <a:gd name="adj3" fmla="val 9875"/>
              <a:gd name="adj4" fmla="val 123352"/>
              <a:gd name="adj5" fmla="val 75995"/>
              <a:gd name="adj6" fmla="val 14314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400" b="0" dirty="0">
                <a:latin typeface="Times New Roman" pitchFamily="18" charset="0"/>
              </a:rPr>
              <a:t>Область построения</a:t>
            </a:r>
          </a:p>
        </p:txBody>
      </p:sp>
      <p:sp>
        <p:nvSpPr>
          <p:cNvPr id="812038" name="AutoShape 6"/>
          <p:cNvSpPr>
            <a:spLocks/>
          </p:cNvSpPr>
          <p:nvPr/>
        </p:nvSpPr>
        <p:spPr bwMode="auto">
          <a:xfrm>
            <a:off x="7149086" y="4976745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4981"/>
              <a:gd name="adj5" fmla="val -213801"/>
              <a:gd name="adj6" fmla="val -561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400" b="0" dirty="0">
                <a:latin typeface="Times New Roman" pitchFamily="18" charset="0"/>
              </a:rPr>
              <a:t>легенда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63450" y="4149079"/>
            <a:ext cx="3016487" cy="1437266"/>
            <a:chOff x="763450" y="4149079"/>
            <a:chExt cx="3016487" cy="1437266"/>
          </a:xfrm>
        </p:grpSpPr>
        <p:sp>
          <p:nvSpPr>
            <p:cNvPr id="812039" name="AutoShape 7"/>
            <p:cNvSpPr>
              <a:spLocks/>
            </p:cNvSpPr>
            <p:nvPr/>
          </p:nvSpPr>
          <p:spPr bwMode="auto">
            <a:xfrm>
              <a:off x="763450" y="4608445"/>
              <a:ext cx="1733550" cy="977900"/>
            </a:xfrm>
            <a:prstGeom prst="borderCallout2">
              <a:avLst>
                <a:gd name="adj1" fmla="val 9701"/>
                <a:gd name="adj2" fmla="val 99344"/>
                <a:gd name="adj3" fmla="val 11690"/>
                <a:gd name="adj4" fmla="val 137727"/>
                <a:gd name="adj5" fmla="val -88877"/>
                <a:gd name="adj6" fmla="val 156826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kumimoji="1" lang="ru-RU" sz="2400" b="0" dirty="0">
                  <a:latin typeface="Times New Roman" pitchFamily="18" charset="0"/>
                </a:rPr>
                <a:t>Оси координат</a:t>
              </a:r>
            </a:p>
          </p:txBody>
        </p:sp>
        <p:sp>
          <p:nvSpPr>
            <p:cNvPr id="812040" name="Line 8"/>
            <p:cNvSpPr>
              <a:spLocks noChangeShapeType="1"/>
            </p:cNvSpPr>
            <p:nvPr/>
          </p:nvSpPr>
          <p:spPr bwMode="auto">
            <a:xfrm flipV="1">
              <a:off x="2479049" y="4149079"/>
              <a:ext cx="1300888" cy="45936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/>
            <a:lstStyle/>
            <a:p>
              <a:endParaRPr lang="ru-RU"/>
            </a:p>
          </p:txBody>
        </p:sp>
      </p:grpSp>
      <p:sp>
        <p:nvSpPr>
          <p:cNvPr id="812041" name="AutoShape 9"/>
          <p:cNvSpPr>
            <a:spLocks/>
          </p:cNvSpPr>
          <p:nvPr/>
        </p:nvSpPr>
        <p:spPr bwMode="auto">
          <a:xfrm>
            <a:off x="476250" y="1124744"/>
            <a:ext cx="2819400" cy="933450"/>
          </a:xfrm>
          <a:prstGeom prst="borderCallout2">
            <a:avLst>
              <a:gd name="adj1" fmla="val 12245"/>
              <a:gd name="adj2" fmla="val 102704"/>
              <a:gd name="adj3" fmla="val 12245"/>
              <a:gd name="adj4" fmla="val 123875"/>
              <a:gd name="adj5" fmla="val 125852"/>
              <a:gd name="adj6" fmla="val 14588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400" b="0" dirty="0">
                <a:latin typeface="Times New Roman" pitchFamily="18" charset="0"/>
              </a:rPr>
              <a:t>Название диаграммы</a:t>
            </a:r>
          </a:p>
        </p:txBody>
      </p:sp>
      <p:sp>
        <p:nvSpPr>
          <p:cNvPr id="812042" name="AutoShape 10"/>
          <p:cNvSpPr>
            <a:spLocks/>
          </p:cNvSpPr>
          <p:nvPr/>
        </p:nvSpPr>
        <p:spPr bwMode="auto">
          <a:xfrm>
            <a:off x="3109073" y="4896154"/>
            <a:ext cx="1700213" cy="1133475"/>
          </a:xfrm>
          <a:prstGeom prst="borderCallout2">
            <a:avLst>
              <a:gd name="adj1" fmla="val 10083"/>
              <a:gd name="adj2" fmla="val 104481"/>
              <a:gd name="adj3" fmla="val 10083"/>
              <a:gd name="adj4" fmla="val 125958"/>
              <a:gd name="adj5" fmla="val -41315"/>
              <a:gd name="adj6" fmla="val 14818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400" b="0" dirty="0">
                <a:latin typeface="Times New Roman" pitchFamily="18" charset="0"/>
              </a:rPr>
              <a:t>Ряды данных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225"/>
            <a:ext cx="75723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595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75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  <p:bldP spid="812036" grpId="0" animBg="1"/>
      <p:bldP spid="812037" grpId="0" animBg="1"/>
      <p:bldP spid="812038" grpId="0" animBg="1"/>
      <p:bldP spid="812041" grpId="0" animBg="1"/>
      <p:bldP spid="8120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hlinkClick r:id="rId3" action="ppaction://hlinkfile"/>
              </a:rPr>
              <a:t>Типы диаграмм: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158163" cy="4525962"/>
          </a:xfrm>
        </p:spPr>
        <p:txBody>
          <a:bodyPr/>
          <a:lstStyle/>
          <a:p>
            <a:r>
              <a:rPr lang="ru-RU" sz="2400" dirty="0" smtClean="0">
                <a:latin typeface="Arial" charset="0"/>
                <a:cs typeface="Arial" charset="0"/>
              </a:rPr>
              <a:t>гистограммы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линейчатые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графики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круговые 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точечные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с областями</a:t>
            </a:r>
          </a:p>
          <a:p>
            <a:r>
              <a:rPr lang="ru-RU" sz="2400" dirty="0" smtClean="0">
                <a:latin typeface="Arial" charset="0"/>
                <a:cs typeface="Arial" charset="0"/>
              </a:rPr>
              <a:t>и т.д.</a:t>
            </a:r>
          </a:p>
          <a:p>
            <a:endParaRPr lang="ru-RU" sz="2400" b="1" dirty="0" smtClean="0">
              <a:latin typeface="Arial" charset="0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10079" y="1340768"/>
            <a:ext cx="4995286" cy="4160371"/>
            <a:chOff x="3610079" y="1340768"/>
            <a:chExt cx="4995286" cy="4160371"/>
          </a:xfrm>
        </p:grpSpPr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844" y="3212976"/>
              <a:ext cx="2600521" cy="178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079" y="3410113"/>
              <a:ext cx="2550176" cy="2091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3" t="17628" r="10212"/>
            <a:stretch/>
          </p:blipFill>
          <p:spPr bwMode="auto">
            <a:xfrm>
              <a:off x="4283968" y="1340768"/>
              <a:ext cx="2503024" cy="2060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Мастер диаграмм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8064697" cy="1584325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charset="0"/>
                <a:cs typeface="Arial" charset="0"/>
              </a:rPr>
              <a:t> это серия диалоговых окон, позволяющих создать новую диаграмму или отредактировать уже существующую.</a:t>
            </a:r>
          </a:p>
          <a:p>
            <a:endParaRPr lang="ru-R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6" y="2420888"/>
            <a:ext cx="7145131" cy="1743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411760" y="2636912"/>
            <a:ext cx="648072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2" y="2833266"/>
            <a:ext cx="288032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8999"/>
            <a:ext cx="3024336" cy="300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72375" cy="5760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Шаги построения диаграмм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552" y="1052737"/>
            <a:ext cx="7344816" cy="1008112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charset="0"/>
                <a:cs typeface="Arial" charset="0"/>
              </a:rPr>
              <a:t> </a:t>
            </a:r>
            <a:r>
              <a:rPr lang="ru-RU" sz="2400" b="1" dirty="0" smtClean="0">
                <a:latin typeface="Arial" charset="0"/>
                <a:cs typeface="Arial" charset="0"/>
              </a:rPr>
              <a:t>Шаг 1: выбор типа диаграммы.</a:t>
            </a:r>
            <a:endParaRPr lang="ru-RU" sz="24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600400" cy="35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39552" y="1700809"/>
            <a:ext cx="43924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800" i="1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5406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/>
              <a:t>Это окно содержит две вкладки: </a:t>
            </a:r>
            <a:r>
              <a:rPr lang="ru-RU" sz="1800" i="1" dirty="0" smtClean="0"/>
              <a:t>Стандартные</a:t>
            </a:r>
            <a:r>
              <a:rPr lang="ru-RU" sz="1800" dirty="0" smtClean="0"/>
              <a:t>, </a:t>
            </a:r>
            <a:r>
              <a:rPr lang="ru-RU" sz="1800" i="1" dirty="0" smtClean="0"/>
              <a:t>Нестандартные</a:t>
            </a:r>
            <a:r>
              <a:rPr lang="ru-RU" sz="1800" dirty="0" smtClean="0"/>
              <a:t>. К последним относятся типы диаграмм, которые пользователь может создавать сам, настраивая встроенные диаграммы, а также смешанные диаграммы. </a:t>
            </a:r>
          </a:p>
          <a:p>
            <a:pPr algn="just"/>
            <a:r>
              <a:rPr lang="ru-RU" sz="1800" dirty="0" smtClean="0"/>
              <a:t>В группе Вид можно выбрать один из предлагаемых вариантов изображения диаграммы данного типа. </a:t>
            </a:r>
          </a:p>
          <a:p>
            <a:endParaRPr lang="ru-RU" sz="18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ru-RU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  <p:bldP spid="5" grpId="0"/>
    </p:bld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c кнопками</Template>
  <TotalTime>374</TotalTime>
  <Words>801</Words>
  <Application>Microsoft Office PowerPoint</Application>
  <PresentationFormat>Экран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Презентация c кнопками</vt:lpstr>
      <vt:lpstr>Диаграмма</vt:lpstr>
      <vt:lpstr>Динамические таблицы</vt:lpstr>
      <vt:lpstr>Повторение:</vt:lpstr>
      <vt:lpstr>«Подбери верное»</vt:lpstr>
      <vt:lpstr>«Найди пару» </vt:lpstr>
      <vt:lpstr>Диаграмма – </vt:lpstr>
      <vt:lpstr>Презентация PowerPoint</vt:lpstr>
      <vt:lpstr>Типы диаграмм:</vt:lpstr>
      <vt:lpstr>Мастер диаграмм </vt:lpstr>
      <vt:lpstr>Шаги построения диаграмм:</vt:lpstr>
      <vt:lpstr>Презентация PowerPoint</vt:lpstr>
      <vt:lpstr>Презентация PowerPoint</vt:lpstr>
      <vt:lpstr>Презентация PowerPoint</vt:lpstr>
      <vt:lpstr>Возможности редактирования диаграммы: </vt:lpstr>
      <vt:lpstr>Возможности форматирования диаграммы:</vt:lpstr>
      <vt:lpstr>Практическая работа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 Windows</cp:lastModifiedBy>
  <cp:revision>63</cp:revision>
  <dcterms:created xsi:type="dcterms:W3CDTF">2011-07-13T11:42:07Z</dcterms:created>
  <dcterms:modified xsi:type="dcterms:W3CDTF">2019-04-09T17:53:20Z</dcterms:modified>
</cp:coreProperties>
</file>