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3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B12E82-0255-457A-BD1E-21BB38FC1B06}" type="datetimeFigureOut">
              <a:rPr lang="ru-RU" smtClean="0"/>
              <a:pPr/>
              <a:t>08.02.2010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155420-6C46-4AA5-9935-DB5E5C5B5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hyperlink" Target="&#1058;&#1088;&#1077;&#1085;&#1080;&#1088;&#1086;&#1074;&#1086;&#1095;&#1085;&#1099;&#1077;%20&#1079;&#1072;&#1076;&#1072;&#1085;&#1080;&#1103;.xlsx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214546" y="1571612"/>
            <a:ext cx="6172200" cy="1894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Мастер функций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3"/>
          <p:cNvSpPr>
            <a:spLocks noChangeArrowheads="1"/>
          </p:cNvSpPr>
          <p:nvPr/>
        </p:nvSpPr>
        <p:spPr bwMode="auto">
          <a:xfrm>
            <a:off x="1857356" y="357166"/>
            <a:ext cx="6429420" cy="533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defRPr/>
            </a:pPr>
            <a:r>
              <a:rPr lang="ru-RU" sz="3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Тренировочные упражнения</a:t>
            </a:r>
            <a:endParaRPr lang="ru-RU" sz="37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71670" y="1571612"/>
            <a:ext cx="6715156" cy="401749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3000" cap="small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+mj-cs"/>
              </a:rPr>
              <a:t>Откройте</a:t>
            </a:r>
            <a:r>
              <a:rPr lang="ru-RU" dirty="0" smtClean="0"/>
              <a:t> </a:t>
            </a:r>
            <a:r>
              <a:rPr lang="ru-RU" sz="3000" cap="small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+mj-cs"/>
              </a:rPr>
              <a:t>файл с именем </a:t>
            </a:r>
            <a:r>
              <a:rPr lang="ru-RU" sz="3000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  <a:hlinkClick r:id="rId2" action="ppaction://hlinkfile"/>
              </a:rPr>
              <a:t>Тренировочные задания. </a:t>
            </a:r>
            <a:r>
              <a:rPr lang="ru-RU" sz="3000" cap="small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  <a:hlinkClick r:id="rId2" action="ppaction://hlinkfile"/>
              </a:rPr>
              <a:t>х</a:t>
            </a:r>
            <a:r>
              <a:rPr lang="en-US" sz="3000" cap="small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  <a:hlinkClick r:id="rId2" action="ppaction://hlinkfile"/>
              </a:rPr>
              <a:t>ls</a:t>
            </a:r>
            <a:r>
              <a:rPr lang="ru-RU" sz="3000" cap="small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  <a:hlinkClick r:id="rId2" action="ppaction://hlinkfile"/>
              </a:rPr>
              <a:t>х</a:t>
            </a:r>
            <a:r>
              <a:rPr lang="ru-RU" sz="3000" cap="small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+mj-cs"/>
              </a:rPr>
              <a:t>, который находится в вашей рабочей папке и выполните его</a:t>
            </a:r>
          </a:p>
        </p:txBody>
      </p:sp>
      <p:sp>
        <p:nvSpPr>
          <p:cNvPr id="6" name="Выгнутая вправо стрелка 5">
            <a:hlinkClick r:id="rId3" action="ppaction://hlinksldjump"/>
          </p:cNvPr>
          <p:cNvSpPr/>
          <p:nvPr/>
        </p:nvSpPr>
        <p:spPr>
          <a:xfrm>
            <a:off x="7858148" y="5715016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852753">
            <a:off x="1775283" y="2207919"/>
            <a:ext cx="6894702" cy="148721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urveUp">
              <a:avLst>
                <a:gd name="adj" fmla="val 5165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УСПЕХОВ!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1785918" y="2071678"/>
            <a:ext cx="6858048" cy="2071702"/>
          </a:xfrm>
          <a:prstGeom prst="rect">
            <a:avLst/>
          </a:prstGeom>
          <a:noFill/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Функция</a:t>
            </a:r>
            <a:r>
              <a:rPr kumimoji="0" lang="ru-RU" sz="33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– 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это заданная формула, выполняющая определенный тип вычислений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1200" cap="sm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8" name="Выгнутая вправо стрелка 7">
            <a:hlinkClick r:id="rId2" action="ppaction://hlinksldjump"/>
          </p:cNvPr>
          <p:cNvSpPr/>
          <p:nvPr/>
        </p:nvSpPr>
        <p:spPr>
          <a:xfrm>
            <a:off x="7643834" y="5643578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право стрелка 4">
            <a:hlinkClick r:id="rId2" action="ppaction://hlinksldjump"/>
          </p:cNvPr>
          <p:cNvSpPr/>
          <p:nvPr/>
        </p:nvSpPr>
        <p:spPr>
          <a:xfrm>
            <a:off x="7715272" y="5786454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1857356" y="1428736"/>
            <a:ext cx="6858048" cy="3786214"/>
          </a:xfrm>
          <a:prstGeom prst="rect">
            <a:avLst/>
          </a:prstGeom>
          <a:noFill/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Величины, которые необходимы функции для её вычисления </a:t>
            </a:r>
            <a:endParaRPr kumimoji="0" lang="en-US" sz="3000" b="1" i="0" u="none" strike="noStrike" kern="1200" cap="sm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sm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cap="small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+mj-cs"/>
              </a:rPr>
              <a:t>Пример.</a:t>
            </a:r>
            <a:r>
              <a:rPr lang="en-US" sz="3000" b="1" cap="small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000" b="1" cap="small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000" b="1" cap="small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cos</a:t>
            </a:r>
            <a:r>
              <a:rPr lang="en-US" sz="3000" b="1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(X), sin (2X), </a:t>
            </a:r>
            <a:r>
              <a:rPr lang="ru-RU" sz="3000" b="1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сегодня() </a:t>
            </a:r>
            <a:r>
              <a:rPr lang="ru-RU" sz="2000" b="1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и</a:t>
            </a:r>
            <a:r>
              <a:rPr lang="ru-RU" sz="3000" b="1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 т.д.</a:t>
            </a:r>
            <a:endParaRPr lang="en-US" sz="3000" b="1" cap="small" dirty="0" smtClean="0">
              <a:solidFill>
                <a:srgbClr val="0070C0"/>
              </a:solidFill>
              <a:latin typeface="Times New Roman" pitchFamily="18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b="1" cap="small" dirty="0" smtClean="0">
              <a:solidFill>
                <a:srgbClr val="7030A0"/>
              </a:solidFill>
              <a:latin typeface="Times New Roman" pitchFamily="18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endParaRPr kumimoji="0" lang="ru-RU" sz="3300" b="1" i="0" u="none" strike="noStrike" kern="1200" cap="small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5" name="AutoShape 2"/>
          <p:cNvSpPr txBox="1">
            <a:spLocks noChangeArrowheads="1"/>
          </p:cNvSpPr>
          <p:nvPr/>
        </p:nvSpPr>
        <p:spPr>
          <a:xfrm>
            <a:off x="2214546" y="428604"/>
            <a:ext cx="6248400" cy="533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3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Аргументы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право стрелка 4">
            <a:hlinkClick r:id="rId2" action="ppaction://hlinksldjump"/>
          </p:cNvPr>
          <p:cNvSpPr/>
          <p:nvPr/>
        </p:nvSpPr>
        <p:spPr>
          <a:xfrm>
            <a:off x="7572396" y="5715016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Заголовок 8"/>
          <p:cNvSpPr txBox="1">
            <a:spLocks/>
          </p:cNvSpPr>
          <p:nvPr/>
        </p:nvSpPr>
        <p:spPr>
          <a:xfrm>
            <a:off x="1357290" y="285728"/>
            <a:ext cx="7500990" cy="10001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Способы ввода аргумента функции</a:t>
            </a:r>
          </a:p>
        </p:txBody>
      </p:sp>
      <p:sp>
        <p:nvSpPr>
          <p:cNvPr id="7" name="Содержимое 9"/>
          <p:cNvSpPr txBox="1">
            <a:spLocks/>
          </p:cNvSpPr>
          <p:nvPr/>
        </p:nvSpPr>
        <p:spPr>
          <a:xfrm>
            <a:off x="1676400" y="1511264"/>
            <a:ext cx="7253318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3050" marR="0" lvl="0" indent="-7938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1.	Как числовое значение 	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(например, 89 или – 5,76)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;</a:t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2.	Как координату ячейки</a:t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	</a:t>
            </a:r>
            <a:r>
              <a:rPr lang="ru-RU" sz="3000" b="1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(например,  А23 или С17 и т.д.)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;</a:t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3.	Как диапазон ячеек </a:t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	</a:t>
            </a:r>
            <a:r>
              <a:rPr lang="ru-RU" sz="3000" b="1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(например, С3:</a:t>
            </a:r>
            <a:r>
              <a:rPr lang="en-US" sz="3000" b="1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F</a:t>
            </a:r>
            <a:r>
              <a:rPr lang="ru-RU" sz="3000" b="1" cap="small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+mj-cs"/>
              </a:rPr>
              <a:t>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/>
          <a:srcRect r="34134" b="46705"/>
          <a:stretch>
            <a:fillRect/>
          </a:stretch>
        </p:blipFill>
        <p:spPr bwMode="auto">
          <a:xfrm>
            <a:off x="1928794" y="1285860"/>
            <a:ext cx="671517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"/>
          <p:cNvSpPr txBox="1">
            <a:spLocks noChangeArrowheads="1"/>
          </p:cNvSpPr>
          <p:nvPr/>
        </p:nvSpPr>
        <p:spPr>
          <a:xfrm>
            <a:off x="2214546" y="428604"/>
            <a:ext cx="6248400" cy="533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3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Запуск Мастера функций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2285984" y="2214554"/>
            <a:ext cx="2714644" cy="14287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643438" y="3643314"/>
            <a:ext cx="3857652" cy="1214446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Вызвать Мастер </a:t>
            </a:r>
            <a:r>
              <a:rPr lang="ru-RU" dirty="0">
                <a:solidFill>
                  <a:srgbClr val="7030A0"/>
                </a:solidFill>
              </a:rPr>
              <a:t>функций</a:t>
            </a:r>
          </a:p>
          <a:p>
            <a:pPr algn="ctr"/>
            <a:r>
              <a:rPr lang="ru-RU" dirty="0">
                <a:solidFill>
                  <a:srgbClr val="7030A0"/>
                </a:solidFill>
              </a:rPr>
              <a:t> щелчком на </a:t>
            </a:r>
            <a:r>
              <a:rPr lang="ru-RU" dirty="0" smtClean="0">
                <a:solidFill>
                  <a:srgbClr val="7030A0"/>
                </a:solidFill>
              </a:rPr>
              <a:t>ленте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«Формулы»-Вставить функцию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или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комбинацией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клавиш </a:t>
            </a:r>
            <a:r>
              <a:rPr lang="en-US" dirty="0" smtClean="0">
                <a:solidFill>
                  <a:srgbClr val="7030A0"/>
                </a:solidFill>
              </a:rPr>
              <a:t>Shift+F3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7" name="Выгнутая вправо стрелка 6">
            <a:hlinkClick r:id="rId3" action="ppaction://hlinksldjump"/>
          </p:cNvPr>
          <p:cNvSpPr/>
          <p:nvPr/>
        </p:nvSpPr>
        <p:spPr>
          <a:xfrm>
            <a:off x="7715272" y="5715016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000496" y="5500702"/>
            <a:ext cx="3429024" cy="928694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Выделить ячейку,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где будет конечный результат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>
            <a:off x="3428992" y="5072074"/>
            <a:ext cx="1500198" cy="5000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2571736" y="357166"/>
            <a:ext cx="5334000" cy="533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defRPr/>
            </a:pPr>
            <a:r>
              <a:rPr lang="ru-RU" sz="3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Мастер функций - шаг1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071934" y="5429264"/>
            <a:ext cx="3429000" cy="10668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Выбираем категорию </a:t>
            </a:r>
          </a:p>
          <a:p>
            <a:pPr algn="ctr"/>
            <a:r>
              <a:rPr lang="ru-RU" dirty="0">
                <a:solidFill>
                  <a:srgbClr val="7030A0"/>
                </a:solidFill>
              </a:rPr>
              <a:t> и </a:t>
            </a:r>
            <a:r>
              <a:rPr lang="ru-RU" dirty="0" smtClean="0">
                <a:solidFill>
                  <a:srgbClr val="7030A0"/>
                </a:solidFill>
              </a:rPr>
              <a:t>нужную функцию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2" cstate="print"/>
          <a:srcRect l="24259" t="30451" r="33992" b="21241"/>
          <a:stretch>
            <a:fillRect/>
          </a:stretch>
        </p:blipFill>
        <p:spPr bwMode="auto">
          <a:xfrm>
            <a:off x="2500298" y="1142984"/>
            <a:ext cx="564360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5"/>
          <p:cNvSpPr>
            <a:spLocks noChangeShapeType="1"/>
          </p:cNvSpPr>
          <p:nvPr/>
        </p:nvSpPr>
        <p:spPr bwMode="auto">
          <a:xfrm flipH="1" flipV="1">
            <a:off x="3071802" y="3000372"/>
            <a:ext cx="2195522" cy="2667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 flipV="1">
            <a:off x="5072066" y="2857496"/>
            <a:ext cx="1857388" cy="278608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Выгнутая вправо стрелка 8">
            <a:hlinkClick r:id="rId3" action="ppaction://hlinksldjump"/>
          </p:cNvPr>
          <p:cNvSpPr/>
          <p:nvPr/>
        </p:nvSpPr>
        <p:spPr>
          <a:xfrm>
            <a:off x="7858148" y="5786454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2071670" y="357166"/>
            <a:ext cx="5834066" cy="533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defRPr/>
            </a:pPr>
            <a:r>
              <a:rPr lang="ru-RU" sz="3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Мастер функций </a:t>
            </a:r>
            <a:r>
              <a:rPr lang="ru-RU" sz="3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– шаг2</a:t>
            </a:r>
            <a:endParaRPr lang="ru-RU" sz="37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21016" t="29699" r="23413" b="23872"/>
          <a:stretch>
            <a:fillRect/>
          </a:stretch>
        </p:blipFill>
        <p:spPr bwMode="auto">
          <a:xfrm>
            <a:off x="2643174" y="1142984"/>
            <a:ext cx="5857916" cy="278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428860" y="4286256"/>
            <a:ext cx="2743200" cy="137160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 окне выбранной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функции описывается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её назначение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3571868" y="2714620"/>
            <a:ext cx="1143008" cy="2000264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429256" y="4286256"/>
            <a:ext cx="3043238" cy="1357322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Щёлкнув 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по данной  </a:t>
            </a:r>
            <a:r>
              <a:rPr lang="ru-RU" dirty="0">
                <a:solidFill>
                  <a:srgbClr val="7030A0"/>
                </a:solidFill>
              </a:rPr>
              <a:t>кнопке,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получаем </a:t>
            </a:r>
            <a:r>
              <a:rPr lang="ru-RU" dirty="0">
                <a:solidFill>
                  <a:srgbClr val="7030A0"/>
                </a:solidFill>
              </a:rPr>
              <a:t>возможность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выбирать аргументы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dirty="0">
                <a:solidFill>
                  <a:srgbClr val="7030A0"/>
                </a:solidFill>
              </a:rPr>
              <a:t>из рабочей таблицы </a:t>
            </a: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 flipV="1">
            <a:off x="5715008" y="1643050"/>
            <a:ext cx="1714512" cy="278608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Выгнутая вправо стрелка 10">
            <a:hlinkClick r:id="rId3" action="ppaction://hlinksldjump"/>
          </p:cNvPr>
          <p:cNvSpPr/>
          <p:nvPr/>
        </p:nvSpPr>
        <p:spPr>
          <a:xfrm>
            <a:off x="7786710" y="5786454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2357422" y="357166"/>
            <a:ext cx="5857916" cy="533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defRPr/>
            </a:pPr>
            <a:r>
              <a:rPr lang="ru-RU" sz="3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Выбор аргумента - шаг 1</a:t>
            </a:r>
            <a:endParaRPr lang="ru-RU" sz="37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928794" y="4357694"/>
            <a:ext cx="2971800" cy="1500198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Выделяем нужный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диапазон ячеек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2" cstate="print"/>
          <a:srcRect t="18233" r="26657" b="46805"/>
          <a:stretch>
            <a:fillRect/>
          </a:stretch>
        </p:blipFill>
        <p:spPr bwMode="auto">
          <a:xfrm>
            <a:off x="2000232" y="1142984"/>
            <a:ext cx="642942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Line 17"/>
          <p:cNvSpPr>
            <a:spLocks noChangeShapeType="1"/>
          </p:cNvSpPr>
          <p:nvPr/>
        </p:nvSpPr>
        <p:spPr bwMode="auto">
          <a:xfrm flipH="1" flipV="1">
            <a:off x="3428992" y="2428868"/>
            <a:ext cx="8382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429256" y="4357694"/>
            <a:ext cx="3286148" cy="1500198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Чтобы вернуться в окно</a:t>
            </a:r>
          </a:p>
          <a:p>
            <a:pPr algn="ctr"/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Аргумента функции </a:t>
            </a:r>
            <a:r>
              <a:rPr lang="ru-RU" dirty="0">
                <a:solidFill>
                  <a:srgbClr val="7030A0"/>
                </a:solidFill>
              </a:rPr>
              <a:t>и </a:t>
            </a:r>
          </a:p>
          <a:p>
            <a:pPr algn="ctr"/>
            <a:r>
              <a:rPr lang="ru-RU" dirty="0">
                <a:solidFill>
                  <a:srgbClr val="7030A0"/>
                </a:solidFill>
              </a:rPr>
              <a:t>выбрать </a:t>
            </a:r>
            <a:r>
              <a:rPr lang="ru-RU" dirty="0" smtClean="0">
                <a:solidFill>
                  <a:srgbClr val="7030A0"/>
                </a:solidFill>
              </a:rPr>
              <a:t>второй аргумент 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dirty="0">
                <a:solidFill>
                  <a:srgbClr val="7030A0"/>
                </a:solidFill>
              </a:rPr>
              <a:t>и т.д. 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ru-RU" dirty="0" smtClean="0">
                <a:solidFill>
                  <a:srgbClr val="7030A0"/>
                </a:solidFill>
              </a:rPr>
              <a:t>щёлкнем 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dirty="0">
                <a:solidFill>
                  <a:srgbClr val="7030A0"/>
                </a:solidFill>
              </a:rPr>
              <a:t>на этой кнопке</a:t>
            </a: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7786710" y="2428868"/>
            <a:ext cx="500066" cy="21431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Выгнутая вправо стрелка 9">
            <a:hlinkClick r:id="rId3" action="ppaction://hlinksldjump"/>
          </p:cNvPr>
          <p:cNvSpPr/>
          <p:nvPr/>
        </p:nvSpPr>
        <p:spPr>
          <a:xfrm>
            <a:off x="7929586" y="6000744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3286116" y="5072074"/>
            <a:ext cx="2857520" cy="1000132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Если аргументы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выбраны правильно,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нажмите кнопку ОК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t="17481" r="26657" b="27632"/>
          <a:stretch>
            <a:fillRect/>
          </a:stretch>
        </p:blipFill>
        <p:spPr bwMode="auto">
          <a:xfrm>
            <a:off x="2214546" y="1071546"/>
            <a:ext cx="614366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5643570" y="4071942"/>
            <a:ext cx="1500198" cy="10715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Выгнутая вправо стрелка 6">
            <a:hlinkClick r:id="rId3" action="ppaction://hlinksldjump"/>
          </p:cNvPr>
          <p:cNvSpPr/>
          <p:nvPr/>
        </p:nvSpPr>
        <p:spPr>
          <a:xfrm>
            <a:off x="7858148" y="5786454"/>
            <a:ext cx="928694" cy="85725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2357422" y="357166"/>
            <a:ext cx="5857916" cy="533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defRPr/>
            </a:pPr>
            <a:r>
              <a:rPr lang="ru-RU" sz="3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Выбор аргумента – шаг 2</a:t>
            </a:r>
            <a:endParaRPr lang="ru-RU" sz="37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561</TotalTime>
  <Words>141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Мастер функций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функций</dc:title>
  <dc:creator>slawa</dc:creator>
  <cp:lastModifiedBy>avdosieva</cp:lastModifiedBy>
  <cp:revision>56</cp:revision>
  <dcterms:created xsi:type="dcterms:W3CDTF">2010-01-27T18:59:40Z</dcterms:created>
  <dcterms:modified xsi:type="dcterms:W3CDTF">2010-02-08T07:11:44Z</dcterms:modified>
</cp:coreProperties>
</file>