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FC1173-8B7A-4696-8004-67E83730468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CEE325-B0BC-4063-9D01-364F2D7EB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00E7-F9DB-46C1-9CD9-EF759620C01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9DDD-2F97-4220-B30D-BE5C70CB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4BA1-FD61-4085-84D3-DEBF5CEB50D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8449C07-F46C-4A06-AE4A-0C0B8020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6DB-18C0-4901-B4E4-88E23C9414D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54B9-6AB5-417A-8DF6-2C1B27FDE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E93D30-1021-4776-B7F4-48382CCBB16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F4DCFF9-EF38-428F-BA8A-A794924B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7EFC-42A9-B7BF-233379B8431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3CB0-1F58-4CFA-BC3D-8947CE5C1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85FA-2728-4AFC-80D8-245E937F915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D4E6-5C4E-42FA-832B-CD43FD1BD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9F78-813A-4EBC-94E7-7B623E4CFCF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FF78-08F8-498B-B5AC-0F71E3577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DEE3-3C8C-4046-B281-E73F8C93E83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044D-5FE3-4D6D-8C96-F62B83556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9F71-15C4-446F-8B64-628AB95B634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E54A27-351B-49FC-810B-33147CB09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83EE-6F0D-4F93-96A4-78492F6CC97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E4DD-5144-43AA-ACB5-CD41E67C5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A7F8D63-655B-41A6-BC75-2D01FDCD5F2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4EFBC8E-3410-429B-AB52-FFB8B4A2E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90" r:id="rId3"/>
    <p:sldLayoutId id="2147483685" r:id="rId4"/>
    <p:sldLayoutId id="2147483686" r:id="rId5"/>
    <p:sldLayoutId id="2147483687" r:id="rId6"/>
    <p:sldLayoutId id="2147483691" r:id="rId7"/>
    <p:sldLayoutId id="2147483692" r:id="rId8"/>
    <p:sldLayoutId id="2147483693" r:id="rId9"/>
    <p:sldLayoutId id="2147483688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png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4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6.png"/><Relationship Id="rId7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2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png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КОДИРОВАНИЕ ИНФОРМАЦИИ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8424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КОДИРОВАНИЕ –</a:t>
            </a:r>
          </a:p>
          <a:p>
            <a:r>
              <a:rPr lang="ru-RU" sz="2800">
                <a:latin typeface="Calibri" pitchFamily="34" charset="0"/>
              </a:rPr>
              <a:t>процесс представления информации, удобный для ее хранения и/ или передачи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0825" y="3644900"/>
            <a:ext cx="84248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КРИПТОГРАФИЯ –</a:t>
            </a:r>
          </a:p>
          <a:p>
            <a:r>
              <a:rPr lang="ru-RU" sz="2800">
                <a:latin typeface="Calibri" pitchFamily="34" charset="0"/>
              </a:rPr>
              <a:t>процесс представления информации засекреченным методом, с целью сделать текст непонятным для непосвященных лиц.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101013" y="4048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7424" name="Picture 10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Line 11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8" name="Group 12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7422" name="Picture 1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Line 14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9" name="Group 15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7420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17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прочтите текст и определите, на чем основывается представление информации в компьютере?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 cstate="print"/>
          <a:srcRect l="9557" t="19035" r="7663" b="23743"/>
          <a:stretch>
            <a:fillRect/>
          </a:stretch>
        </p:blipFill>
        <p:spPr bwMode="auto">
          <a:xfrm>
            <a:off x="395288" y="2060575"/>
            <a:ext cx="67691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8027988" y="40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8448" name="Picture 1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Line 12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42" name="Group 13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8446" name="Picture 1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43" name="Group 16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8444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 Box 18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81375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Итак,  </a:t>
            </a:r>
            <a:r>
              <a:rPr lang="ru-RU" sz="2400" b="1" i="1">
                <a:latin typeface="Calibri" pitchFamily="34" charset="0"/>
              </a:rPr>
              <a:t>бит</a:t>
            </a:r>
            <a:r>
              <a:rPr lang="ru-RU" sz="2400">
                <a:latin typeface="Calibri" pitchFamily="34" charset="0"/>
              </a:rPr>
              <a:t> равен или </a:t>
            </a:r>
            <a:r>
              <a:rPr lang="ru-RU" sz="2400" b="1" i="1">
                <a:latin typeface="Calibri" pitchFamily="34" charset="0"/>
              </a:rPr>
              <a:t>«1»,</a:t>
            </a:r>
            <a:r>
              <a:rPr lang="ru-RU" sz="2400">
                <a:latin typeface="Calibri" pitchFamily="34" charset="0"/>
              </a:rPr>
              <a:t> или </a:t>
            </a:r>
            <a:r>
              <a:rPr lang="ru-RU" sz="2400" b="1" i="1">
                <a:latin typeface="Calibri" pitchFamily="34" charset="0"/>
              </a:rPr>
              <a:t>«0».</a:t>
            </a:r>
          </a:p>
          <a:p>
            <a:endParaRPr lang="ru-RU" sz="2400" b="1" i="1">
              <a:latin typeface="Calibri" pitchFamily="34" charset="0"/>
            </a:endParaRPr>
          </a:p>
          <a:p>
            <a:r>
              <a:rPr lang="ru-RU" sz="2400" b="1" i="1">
                <a:latin typeface="Calibri" pitchFamily="34" charset="0"/>
              </a:rPr>
              <a:t>Последовательность восьми бит</a:t>
            </a:r>
            <a:r>
              <a:rPr lang="ru-RU" sz="2400">
                <a:latin typeface="Calibri" pitchFamily="34" charset="0"/>
              </a:rPr>
              <a:t> договорились называть</a:t>
            </a:r>
          </a:p>
          <a:p>
            <a:r>
              <a:rPr lang="ru-RU" sz="2400">
                <a:latin typeface="Calibri" pitchFamily="34" charset="0"/>
              </a:rPr>
              <a:t>словом </a:t>
            </a:r>
            <a:r>
              <a:rPr lang="ru-RU" sz="2400" b="1" i="1">
                <a:latin typeface="Calibri" pitchFamily="34" charset="0"/>
              </a:rPr>
              <a:t>байт</a:t>
            </a:r>
            <a:r>
              <a:rPr lang="ru-RU" sz="2400">
                <a:latin typeface="Calibri" pitchFamily="34" charset="0"/>
              </a:rPr>
              <a:t>.</a:t>
            </a: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r>
              <a:rPr lang="ru-RU" sz="2400">
                <a:latin typeface="Calibri" pitchFamily="34" charset="0"/>
              </a:rPr>
              <a:t>1 байт = 8 бит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027988" y="40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9471" name="Picture 9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Line 10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9469" name="Picture 1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66" name="Group 14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946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2804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Но и один байт окажется маловат, если требуется оценить, сколько места в памяти компьютера занимает, скажем, десяток страниц текста. Поэтому были введены более крупные единицы — килобайт (обозначение Кбайт), мегабайт (Мбайт), гигабайт (Гбайт)... 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Соотношения между ними таковы:</a:t>
            </a:r>
          </a:p>
          <a:p>
            <a:pPr algn="ctr"/>
            <a:r>
              <a:rPr lang="ru-RU" sz="2400">
                <a:latin typeface="Calibri" pitchFamily="34" charset="0"/>
              </a:rPr>
              <a:t>1 Кбайт = 1024 байт,</a:t>
            </a:r>
          </a:p>
          <a:p>
            <a:pPr algn="ctr"/>
            <a:r>
              <a:rPr lang="ru-RU" sz="2400">
                <a:latin typeface="Calibri" pitchFamily="34" charset="0"/>
              </a:rPr>
              <a:t>1 Мбайт = 1024 Кбайт,</a:t>
            </a:r>
          </a:p>
          <a:p>
            <a:pPr algn="ctr"/>
            <a:r>
              <a:rPr lang="ru-RU" sz="2400">
                <a:latin typeface="Calibri" pitchFamily="34" charset="0"/>
              </a:rPr>
              <a:t>1 Гбайт = 1024 Мбайт,</a:t>
            </a:r>
          </a:p>
          <a:p>
            <a:pPr algn="ctr"/>
            <a:r>
              <a:rPr lang="ru-RU" sz="2400">
                <a:latin typeface="Calibri" pitchFamily="34" charset="0"/>
              </a:rPr>
              <a:t>1 Пбайт = 1024 Гбайт, </a:t>
            </a:r>
          </a:p>
          <a:p>
            <a:pPr algn="ctr"/>
            <a:r>
              <a:rPr lang="ru-RU" sz="2400">
                <a:latin typeface="Calibri" pitchFamily="34" charset="0"/>
              </a:rPr>
              <a:t>…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027988" y="40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20488" name="Group 11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20495" name="Picture 1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Line 13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9" name="Group 14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20493" name="Picture 1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4" name="Line 16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0" name="Group 17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20491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Text Box 19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95288" y="1773238"/>
            <a:ext cx="7705725" cy="366712"/>
          </a:xfrm>
          <a:prstGeom prst="rect">
            <a:avLst/>
          </a:prstGeom>
          <a:solidFill>
            <a:srgbClr val="5980C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ПРЕДПОЛОЖИ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95288" y="2420938"/>
            <a:ext cx="77057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Как ты думаешь, какой способ представления информации используется в планшетных компьютерах?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Запиши свое предположение и попробуй его обосновать не менее, чем тремя аргументами.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027988" y="40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13</a:t>
            </a:r>
          </a:p>
        </p:txBody>
      </p: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21517" name="Picture 10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14" name="Group 18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2151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2533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и определите, какой процесс, выполняемый с информацией на них изображен.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1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29038"/>
            <a:ext cx="14319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113" y="3729038"/>
            <a:ext cx="1584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2063" y="2060575"/>
            <a:ext cx="12287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11188" y="4665663"/>
            <a:ext cx="2303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alibri" pitchFamily="34" charset="0"/>
              </a:rPr>
              <a:t>«ЯБЛОКО»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000750" y="466566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alibri" pitchFamily="34" charset="0"/>
              </a:rPr>
              <a:t>«</a:t>
            </a:r>
            <a:r>
              <a:rPr lang="en-US" sz="3200" b="1">
                <a:latin typeface="Calibri" pitchFamily="34" charset="0"/>
              </a:rPr>
              <a:t>APPLE</a:t>
            </a:r>
            <a:r>
              <a:rPr lang="ru-RU" sz="3200" b="1">
                <a:latin typeface="Calibri" pitchFamily="34" charset="0"/>
              </a:rPr>
              <a:t>»</a:t>
            </a: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716338"/>
            <a:ext cx="1933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2268538" y="2781300"/>
            <a:ext cx="1439862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075238" y="2781300"/>
            <a:ext cx="1368425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68313" y="51577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33 знака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940425" y="51577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26 знаков</a:t>
            </a:r>
          </a:p>
        </p:txBody>
      </p:sp>
      <p:sp>
        <p:nvSpPr>
          <p:cNvPr id="22546" name="Text Box 24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2547" name="Group 31"/>
          <p:cNvGrpSpPr>
            <a:grpSpLocks/>
          </p:cNvGrpSpPr>
          <p:nvPr/>
        </p:nvGrpSpPr>
        <p:grpSpPr bwMode="auto">
          <a:xfrm>
            <a:off x="7781925" y="5838825"/>
            <a:ext cx="547688" cy="865188"/>
            <a:chOff x="4519" y="3687"/>
            <a:chExt cx="345" cy="545"/>
          </a:xfrm>
        </p:grpSpPr>
        <p:pic>
          <p:nvPicPr>
            <p:cNvPr id="22551" name="Picture 2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2" name="Line 28"/>
            <p:cNvSpPr>
              <a:spLocks noChangeShapeType="1"/>
            </p:cNvSpPr>
            <p:nvPr/>
          </p:nvSpPr>
          <p:spPr bwMode="auto">
            <a:xfrm>
              <a:off x="4674" y="3938"/>
              <a:ext cx="45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8" name="Group 32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2549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0" name="Text Box 3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3557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2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и определите, какой процесс, выполняемый с информацией на них изображен.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860800"/>
            <a:ext cx="1933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20938"/>
            <a:ext cx="210978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349500"/>
            <a:ext cx="36036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349500"/>
            <a:ext cx="230346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21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3565" name="Group 22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23572" name="Picture 2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Line 24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6" name="Group 25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23570" name="Picture 26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Line 27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7" name="Group 28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3568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 Box 30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4581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3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 и определите, какой процесс, выполняемый с информацией на них изображен.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172075" y="2060575"/>
            <a:ext cx="33639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/>
          <a:srcRect l="22688" t="2991" r="23541"/>
          <a:stretch>
            <a:fillRect/>
          </a:stretch>
        </p:blipFill>
        <p:spPr bwMode="auto">
          <a:xfrm>
            <a:off x="755650" y="2060575"/>
            <a:ext cx="3086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995738" y="3429000"/>
            <a:ext cx="1009650" cy="360363"/>
          </a:xfrm>
          <a:prstGeom prst="leftArrow">
            <a:avLst>
              <a:gd name="adj1" fmla="val 50000"/>
              <a:gd name="adj2" fmla="val 70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4588" name="Group 21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24595" name="Picture 2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6" name="Line 23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89" name="Group 24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24593" name="Picture 25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Line 26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90" name="Group 27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4591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Text Box 29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5605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4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и определите, какой процесс, выполняемый с информацией на них изображен.</a:t>
            </a: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4140200" y="3213100"/>
            <a:ext cx="1009650" cy="360363"/>
          </a:xfrm>
          <a:prstGeom prst="leftArrow">
            <a:avLst>
              <a:gd name="adj1" fmla="val 50000"/>
              <a:gd name="adj2" fmla="val 70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9" name="Picture 20"/>
          <p:cNvPicPr>
            <a:picLocks noChangeAspect="1" noChangeArrowheads="1"/>
          </p:cNvPicPr>
          <p:nvPr/>
        </p:nvPicPr>
        <p:blipFill>
          <a:blip r:embed="rId3" cstate="print"/>
          <a:srcRect b="14764"/>
          <a:stretch>
            <a:fillRect/>
          </a:stretch>
        </p:blipFill>
        <p:spPr bwMode="auto">
          <a:xfrm>
            <a:off x="5364163" y="2276475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21"/>
          <p:cNvSpPr txBox="1">
            <a:spLocks noChangeArrowheads="1"/>
          </p:cNvSpPr>
          <p:nvPr/>
        </p:nvSpPr>
        <p:spPr bwMode="auto">
          <a:xfrm>
            <a:off x="323850" y="2636838"/>
            <a:ext cx="3816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«Говорить умеют все люди на свете. Даже у самых примитивных племен есть речь. Язык- это нечто всеобщее и самое человеческое, что есть на свете».</a:t>
            </a:r>
          </a:p>
        </p:txBody>
      </p:sp>
      <p:sp>
        <p:nvSpPr>
          <p:cNvPr id="25611" name="Text Box 22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25612" name="Group 23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25619" name="Picture 24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Line 25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3" name="Group 26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25617" name="Picture 27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Line 28"/>
            <p:cNvSpPr>
              <a:spLocks noChangeShapeType="1"/>
            </p:cNvSpPr>
            <p:nvPr/>
          </p:nvSpPr>
          <p:spPr bwMode="auto">
            <a:xfrm rot="10800000">
              <a:off x="5012" y="3929"/>
              <a:ext cx="91" cy="15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4" name="Group 29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5615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Text Box 31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6629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Назовите одним словом этот процесс, попытайтесь сформулировать его определение  и запишите его.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250825" y="2781300"/>
            <a:ext cx="2303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alibri" pitchFamily="34" charset="0"/>
              </a:rPr>
              <a:t>«ЯБЛОКО»</a:t>
            </a:r>
          </a:p>
        </p:txBody>
      </p:sp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860800"/>
            <a:ext cx="210978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140200" y="2565400"/>
            <a:ext cx="1922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2"/>
          <p:cNvPicPr>
            <a:picLocks noChangeAspect="1" noChangeArrowheads="1"/>
          </p:cNvPicPr>
          <p:nvPr/>
        </p:nvPicPr>
        <p:blipFill>
          <a:blip r:embed="rId5" cstate="print"/>
          <a:srcRect b="14764"/>
          <a:stretch>
            <a:fillRect/>
          </a:stretch>
        </p:blipFill>
        <p:spPr bwMode="auto">
          <a:xfrm>
            <a:off x="6372225" y="2924175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26636" name="Group 24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26643" name="Picture 2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Line 26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37" name="Group 27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26641" name="Picture 28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2" name="Line 29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38" name="Group 30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6639" name="Picture 3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 Box 32"/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9275"/>
            <a:ext cx="91440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50825" y="6921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Franklin Gothic Medium" pitchFamily="34" charset="0"/>
              </a:rPr>
              <a:t>Оцени предстоящую  работу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84213" y="1700213"/>
            <a:ext cx="7561262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7653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 l="10130" t="23703" r="54166" b="10146"/>
          <a:stretch>
            <a:fillRect/>
          </a:stretch>
        </p:blipFill>
        <p:spPr bwMode="auto">
          <a:xfrm>
            <a:off x="250825" y="1700213"/>
            <a:ext cx="33162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 l="9724" t="17947" r="54079" b="17412"/>
          <a:stretch>
            <a:fillRect/>
          </a:stretch>
        </p:blipFill>
        <p:spPr bwMode="auto">
          <a:xfrm>
            <a:off x="3656013" y="1700213"/>
            <a:ext cx="34559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27664" name="Picture 10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Line 11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58" name="Group 12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27662" name="Picture 1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 rot="10800000">
              <a:off x="5012" y="3929"/>
              <a:ext cx="91" cy="15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59" name="Group 15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7660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 Box 17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8677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 l="9557" t="19035" r="7663" b="23743"/>
          <a:stretch>
            <a:fillRect/>
          </a:stretch>
        </p:blipFill>
        <p:spPr bwMode="auto">
          <a:xfrm>
            <a:off x="323850" y="1557338"/>
            <a:ext cx="67691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28687" name="Picture 9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Line 10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681" name="Group 11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28685" name="Picture 1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 rot="10800000">
              <a:off x="5012" y="3929"/>
              <a:ext cx="91" cy="15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682" name="Group 14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8683" name="Picture 15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Text Box 16"/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29701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23850" y="1557338"/>
            <a:ext cx="8280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Итак,  </a:t>
            </a:r>
            <a:r>
              <a:rPr lang="ru-RU" sz="2400" b="1" i="1">
                <a:latin typeface="Calibri" pitchFamily="34" charset="0"/>
              </a:rPr>
              <a:t>бит</a:t>
            </a:r>
            <a:r>
              <a:rPr lang="ru-RU" sz="2400">
                <a:latin typeface="Calibri" pitchFamily="34" charset="0"/>
              </a:rPr>
              <a:t> равен или </a:t>
            </a:r>
            <a:r>
              <a:rPr lang="ru-RU" sz="2400" b="1" i="1">
                <a:latin typeface="Calibri" pitchFamily="34" charset="0"/>
              </a:rPr>
              <a:t>«1»,</a:t>
            </a:r>
            <a:r>
              <a:rPr lang="ru-RU" sz="2400">
                <a:latin typeface="Calibri" pitchFamily="34" charset="0"/>
              </a:rPr>
              <a:t> или </a:t>
            </a:r>
            <a:r>
              <a:rPr lang="ru-RU" sz="2400" b="1" i="1">
                <a:latin typeface="Calibri" pitchFamily="34" charset="0"/>
              </a:rPr>
              <a:t>«0».</a:t>
            </a:r>
          </a:p>
          <a:p>
            <a:endParaRPr lang="ru-RU" sz="2400" b="1" i="1">
              <a:latin typeface="Calibri" pitchFamily="34" charset="0"/>
            </a:endParaRPr>
          </a:p>
          <a:p>
            <a:r>
              <a:rPr lang="ru-RU" sz="2400" b="1" i="1">
                <a:latin typeface="Calibri" pitchFamily="34" charset="0"/>
              </a:rPr>
              <a:t>Последовательность восьми бит</a:t>
            </a:r>
            <a:r>
              <a:rPr lang="ru-RU" sz="2400">
                <a:latin typeface="Calibri" pitchFamily="34" charset="0"/>
              </a:rPr>
              <a:t> договорились называть</a:t>
            </a:r>
          </a:p>
          <a:p>
            <a:r>
              <a:rPr lang="ru-RU" sz="2400">
                <a:latin typeface="Calibri" pitchFamily="34" charset="0"/>
              </a:rPr>
              <a:t>словом </a:t>
            </a:r>
            <a:r>
              <a:rPr lang="ru-RU" sz="2400" b="1" i="1">
                <a:latin typeface="Calibri" pitchFamily="34" charset="0"/>
              </a:rPr>
              <a:t>байт</a:t>
            </a:r>
            <a:r>
              <a:rPr lang="ru-RU" sz="2400">
                <a:latin typeface="Calibri" pitchFamily="34" charset="0"/>
              </a:rPr>
              <a:t>.</a:t>
            </a: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r>
              <a:rPr lang="ru-RU" sz="2400">
                <a:latin typeface="Calibri" pitchFamily="34" charset="0"/>
              </a:rPr>
              <a:t>1 байт = 8 бит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29711" name="Picture 9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2" name="Line 10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5" name="Group 11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29709" name="Picture 1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Line 13"/>
            <p:cNvSpPr>
              <a:spLocks noChangeShapeType="1"/>
            </p:cNvSpPr>
            <p:nvPr/>
          </p:nvSpPr>
          <p:spPr bwMode="auto">
            <a:xfrm rot="10800000">
              <a:off x="5012" y="3929"/>
              <a:ext cx="91" cy="15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6" name="Group 14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2970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30725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Но и один байт окажется маловат, если требуется оценить, сколько места в памяти компьютера занимает, скажем, десяток страниц текста. Поэтому были введены более крупные единицы — килобайт (обозначение Кбайт), мегабайт (Мбайт), гигабайт (Гбайт)...</a:t>
            </a:r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Соотношения между ними таковы:</a:t>
            </a:r>
          </a:p>
          <a:p>
            <a:pPr algn="ctr"/>
            <a:r>
              <a:rPr lang="ru-RU" sz="2400">
                <a:latin typeface="Calibri" pitchFamily="34" charset="0"/>
              </a:rPr>
              <a:t>1 байт = 8 бит</a:t>
            </a:r>
          </a:p>
          <a:p>
            <a:pPr algn="ctr"/>
            <a:r>
              <a:rPr lang="ru-RU" sz="2400">
                <a:latin typeface="Calibri" pitchFamily="34" charset="0"/>
              </a:rPr>
              <a:t>1 Кбайт = 1024 байт,</a:t>
            </a:r>
          </a:p>
          <a:p>
            <a:pPr algn="ctr"/>
            <a:r>
              <a:rPr lang="ru-RU" sz="2400">
                <a:latin typeface="Calibri" pitchFamily="34" charset="0"/>
              </a:rPr>
              <a:t>1 Мбайт = 1024 Кбайт,</a:t>
            </a:r>
          </a:p>
          <a:p>
            <a:pPr algn="ctr"/>
            <a:r>
              <a:rPr lang="ru-RU" sz="2400">
                <a:latin typeface="Calibri" pitchFamily="34" charset="0"/>
              </a:rPr>
              <a:t>1 Гбайт = 1024 Мбайт,</a:t>
            </a:r>
          </a:p>
          <a:p>
            <a:pPr algn="ctr"/>
            <a:r>
              <a:rPr lang="ru-RU" sz="2400">
                <a:latin typeface="Calibri" pitchFamily="34" charset="0"/>
              </a:rPr>
              <a:t>1 Пбайт = 1024 Гбайт, </a:t>
            </a:r>
          </a:p>
          <a:p>
            <a:pPr algn="ctr"/>
            <a:r>
              <a:rPr lang="ru-RU" sz="2400">
                <a:latin typeface="Calibri" pitchFamily="34" charset="0"/>
              </a:rPr>
              <a:t>…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7173913" y="5853113"/>
            <a:ext cx="547687" cy="865187"/>
            <a:chOff x="4519" y="3687"/>
            <a:chExt cx="345" cy="545"/>
          </a:xfrm>
        </p:grpSpPr>
        <p:pic>
          <p:nvPicPr>
            <p:cNvPr id="30735" name="Picture 9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" y="3687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>
              <a:off x="4649" y="3929"/>
              <a:ext cx="70" cy="19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29" name="Group 11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30733" name="Picture 1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4" name="Line 13"/>
            <p:cNvSpPr>
              <a:spLocks noChangeShapeType="1"/>
            </p:cNvSpPr>
            <p:nvPr/>
          </p:nvSpPr>
          <p:spPr bwMode="auto">
            <a:xfrm rot="10800000">
              <a:off x="5012" y="3929"/>
              <a:ext cx="91" cy="15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30" name="Group 14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30731" name="Picture 1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Text Box 16"/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1"/>
            <a:ext cx="17309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pic>
        <p:nvPicPr>
          <p:cNvPr id="31749" name="Picture 3" descr="C:\Users\Вероника\Desktop\Верони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231775"/>
            <a:ext cx="1009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7705725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ПРЕДПОЛОЖИ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95288" y="2420938"/>
            <a:ext cx="77057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Как ты думаешь, какой способ представления информации используется в сотовых телефонах?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Запиши свое предположение и попробуй его обосновать не менее, чем тремя аргументами.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812088" y="40481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31753" name="Group 12"/>
          <p:cNvGrpSpPr>
            <a:grpSpLocks/>
          </p:cNvGrpSpPr>
          <p:nvPr/>
        </p:nvGrpSpPr>
        <p:grpSpPr bwMode="auto">
          <a:xfrm>
            <a:off x="7788275" y="5843588"/>
            <a:ext cx="547688" cy="865187"/>
            <a:chOff x="4906" y="3681"/>
            <a:chExt cx="345" cy="545"/>
          </a:xfrm>
        </p:grpSpPr>
        <p:pic>
          <p:nvPicPr>
            <p:cNvPr id="31757" name="Picture 1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6" y="3681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54" name="Group 15"/>
          <p:cNvGrpSpPr>
            <a:grpSpLocks/>
          </p:cNvGrpSpPr>
          <p:nvPr/>
        </p:nvGrpSpPr>
        <p:grpSpPr bwMode="auto">
          <a:xfrm>
            <a:off x="8388350" y="5848350"/>
            <a:ext cx="547688" cy="865188"/>
            <a:chOff x="5284" y="3684"/>
            <a:chExt cx="345" cy="545"/>
          </a:xfrm>
        </p:grpSpPr>
        <p:pic>
          <p:nvPicPr>
            <p:cNvPr id="3175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4" y="3684"/>
              <a:ext cx="3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Text Box 1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20" y="3723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9275"/>
            <a:ext cx="91440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50825" y="6921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Franklin Gothic Medium" pitchFamily="34" charset="0"/>
              </a:rPr>
              <a:t>Оцени результат своей работы</a:t>
            </a:r>
          </a:p>
        </p:txBody>
      </p:sp>
      <p:pic>
        <p:nvPicPr>
          <p:cNvPr id="32772" name="Picture 10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84213" y="1700213"/>
            <a:ext cx="7561262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9275"/>
            <a:ext cx="91440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50825" y="692150"/>
            <a:ext cx="8713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Franklin Gothic Medium" pitchFamily="34" charset="0"/>
              </a:rPr>
              <a:t>ВЫБЕРИ СВОЙ УРОВЕНЬ</a:t>
            </a:r>
          </a:p>
        </p:txBody>
      </p:sp>
      <p:pic>
        <p:nvPicPr>
          <p:cNvPr id="10244" name="Picture 2" descr="C:\Users\Вероника\Desktop\Вероника\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2076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Вероника\Desktop\Вероника\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1814513"/>
            <a:ext cx="2105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48262" y="4365104"/>
            <a:ext cx="24657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81416" y="4335190"/>
            <a:ext cx="246574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уровень</a:t>
            </a:r>
          </a:p>
        </p:txBody>
      </p:sp>
      <p:sp>
        <p:nvSpPr>
          <p:cNvPr id="10248" name="TextBox 6"/>
          <p:cNvSpPr txBox="1">
            <a:spLocks noChangeArrowheads="1"/>
          </p:cNvSpPr>
          <p:nvPr/>
        </p:nvSpPr>
        <p:spPr bwMode="auto">
          <a:xfrm>
            <a:off x="395288" y="5140325"/>
            <a:ext cx="3313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Franklin Gothic Medium" pitchFamily="34" charset="0"/>
              </a:rPr>
              <a:t>Общее знакомство с понятиями изучаемой темы, быстрая и простая работа, легкие задания.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5257800" y="5140325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Franklin Gothic Medium" pitchFamily="34" charset="0"/>
              </a:rPr>
              <a:t>Знакомство с понятиями изучаемой темы, вдумчивая работа, непростые задания.</a:t>
            </a:r>
          </a:p>
        </p:txBody>
      </p:sp>
      <p:grpSp>
        <p:nvGrpSpPr>
          <p:cNvPr id="10250" name="Группа 11"/>
          <p:cNvGrpSpPr>
            <a:grpSpLocks/>
          </p:cNvGrpSpPr>
          <p:nvPr/>
        </p:nvGrpSpPr>
        <p:grpSpPr bwMode="auto">
          <a:xfrm>
            <a:off x="3924300" y="6135688"/>
            <a:ext cx="1152525" cy="587375"/>
            <a:chOff x="3923928" y="6136437"/>
            <a:chExt cx="1152128" cy="586813"/>
          </a:xfrm>
        </p:grpSpPr>
        <p:pic>
          <p:nvPicPr>
            <p:cNvPr id="1025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-1866" b="3886"/>
            <a:stretch>
              <a:fillRect/>
            </a:stretch>
          </p:blipFill>
          <p:spPr bwMode="auto">
            <a:xfrm rot="-5400000">
              <a:off x="4187058" y="5873307"/>
              <a:ext cx="586813" cy="111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hlinkClick r:id="rId7" action="ppaction://hlinksldjump"/>
            </p:cNvPr>
            <p:cNvSpPr txBox="1"/>
            <p:nvPr/>
          </p:nvSpPr>
          <p:spPr>
            <a:xfrm>
              <a:off x="4068341" y="6280761"/>
              <a:ext cx="1007715" cy="253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latin typeface="Calibri" pitchFamily="34" charset="0"/>
                </a:rPr>
                <a:t>ВЫХОД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и определите, какой процесс, выполняемый с информацией на них изображен.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1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29038"/>
            <a:ext cx="14319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113" y="3729038"/>
            <a:ext cx="1584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2063" y="2060575"/>
            <a:ext cx="12287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611188" y="4665663"/>
            <a:ext cx="2303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alibri" pitchFamily="34" charset="0"/>
              </a:rPr>
              <a:t>«ЯБЛОКО»</a:t>
            </a: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6000750" y="466566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alibri" pitchFamily="34" charset="0"/>
              </a:rPr>
              <a:t>«</a:t>
            </a:r>
            <a:r>
              <a:rPr lang="en-US" sz="3200" b="1">
                <a:latin typeface="Calibri" pitchFamily="34" charset="0"/>
              </a:rPr>
              <a:t>APPLE</a:t>
            </a:r>
            <a:r>
              <a:rPr lang="ru-RU" sz="3200" b="1">
                <a:latin typeface="Calibri" pitchFamily="34" charset="0"/>
              </a:rPr>
              <a:t>»</a:t>
            </a:r>
          </a:p>
        </p:txBody>
      </p:sp>
      <p:pic>
        <p:nvPicPr>
          <p:cNvPr id="1127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716338"/>
            <a:ext cx="1933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Line 17"/>
          <p:cNvSpPr>
            <a:spLocks noChangeShapeType="1"/>
          </p:cNvSpPr>
          <p:nvPr/>
        </p:nvSpPr>
        <p:spPr bwMode="auto">
          <a:xfrm flipH="1">
            <a:off x="2268538" y="2781300"/>
            <a:ext cx="1439862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5075238" y="2781300"/>
            <a:ext cx="1368425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468313" y="51577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33 знака</a:t>
            </a:r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5940425" y="51577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26 знаков</a:t>
            </a:r>
          </a:p>
        </p:txBody>
      </p:sp>
      <p:sp>
        <p:nvSpPr>
          <p:cNvPr id="11282" name="Text Box 21"/>
          <p:cNvSpPr txBox="1">
            <a:spLocks noChangeArrowheads="1"/>
          </p:cNvSpPr>
          <p:nvPr/>
        </p:nvSpPr>
        <p:spPr bwMode="auto">
          <a:xfrm>
            <a:off x="8101013" y="4048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1283" name="Group 22"/>
          <p:cNvGrpSpPr>
            <a:grpSpLocks/>
          </p:cNvGrpSpPr>
          <p:nvPr/>
        </p:nvGrpSpPr>
        <p:grpSpPr bwMode="auto">
          <a:xfrm>
            <a:off x="7785100" y="5805488"/>
            <a:ext cx="514350" cy="822325"/>
            <a:chOff x="4558" y="3657"/>
            <a:chExt cx="324" cy="518"/>
          </a:xfrm>
        </p:grpSpPr>
        <p:pic>
          <p:nvPicPr>
            <p:cNvPr id="11287" name="Picture 2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4711" y="3884"/>
              <a:ext cx="29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4" name="Group 28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1285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Text Box 3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1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2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и определите, какой процесс, выполняемый с информацией на них изображен.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860800"/>
            <a:ext cx="1933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20938"/>
            <a:ext cx="210978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349500"/>
            <a:ext cx="36036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349500"/>
            <a:ext cx="230346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101013" y="4048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2308" name="Picture 1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2" name="Group 16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2306" name="Picture 17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3" name="Group 19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230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Text Box 21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3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 и определите, какой процесс, выполняемый с информацией на них изображен.</a:t>
            </a:r>
          </a:p>
        </p:txBody>
      </p:sp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172075" y="2060575"/>
            <a:ext cx="33639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4" cstate="print"/>
          <a:srcRect l="22688" t="2991" r="23541"/>
          <a:stretch>
            <a:fillRect/>
          </a:stretch>
        </p:blipFill>
        <p:spPr bwMode="auto">
          <a:xfrm>
            <a:off x="755650" y="2060575"/>
            <a:ext cx="3086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3995738" y="3429000"/>
            <a:ext cx="1009650" cy="360363"/>
          </a:xfrm>
          <a:prstGeom prst="leftArrow">
            <a:avLst>
              <a:gd name="adj1" fmla="val 50000"/>
              <a:gd name="adj2" fmla="val 70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8101013" y="4048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13324" name="Group 13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3331" name="Picture 1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2" name="Line 15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5" name="Group 16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3329" name="Picture 1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6" name="Group 19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3327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Text Box 21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Изображение </a:t>
            </a:r>
            <a:r>
              <a:rPr lang="ru-RU" b="1"/>
              <a:t>4</a:t>
            </a:r>
            <a:r>
              <a:rPr lang="ru-RU"/>
              <a:t> из </a:t>
            </a:r>
            <a:r>
              <a:rPr lang="ru-RU" b="1"/>
              <a:t>4</a:t>
            </a:r>
            <a:r>
              <a:rPr lang="ru-RU"/>
              <a:t>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Внимательно рассмотрите картинки и определите, какой процесс, выполняемый с информацией на них изображен.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05038"/>
            <a:ext cx="32400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/>
          <a:srcRect r="12737"/>
          <a:stretch>
            <a:fillRect/>
          </a:stretch>
        </p:blipFill>
        <p:spPr bwMode="auto">
          <a:xfrm>
            <a:off x="5076825" y="2205038"/>
            <a:ext cx="3600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851275" y="3213100"/>
            <a:ext cx="1009650" cy="360363"/>
          </a:xfrm>
          <a:prstGeom prst="leftArrow">
            <a:avLst>
              <a:gd name="adj1" fmla="val 50000"/>
              <a:gd name="adj2" fmla="val 70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8101013" y="4048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4355" name="Picture 1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Line 14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9" name="Group 15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4353" name="Picture 1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0" name="Group 18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435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Text 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Назовите одним словом этот процесс и запишите его.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58888" y="4797425"/>
            <a:ext cx="6192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latin typeface="Calibri" pitchFamily="34" charset="0"/>
              </a:rPr>
              <a:t>«КОДИРОВАНИЕ»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692275" y="4595813"/>
            <a:ext cx="5329238" cy="366712"/>
          </a:xfrm>
          <a:prstGeom prst="rect">
            <a:avLst/>
          </a:prstGeom>
          <a:solidFill>
            <a:srgbClr val="5980C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ПРОВЕРКА ПРЕДПОЛОЖЕНИЯ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50825" y="2133600"/>
            <a:ext cx="2303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alibri" pitchFamily="34" charset="0"/>
              </a:rPr>
              <a:t>«ЯБЛОКО»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997200"/>
            <a:ext cx="2109787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211638" y="1916113"/>
            <a:ext cx="1922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420938"/>
            <a:ext cx="20161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8101013" y="4048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15374" name="Group 15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5381" name="Picture 16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5" name="Group 18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5379" name="Picture 19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6" name="Group 21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5377" name="Picture 2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Text Box 23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3" descr="C:\Users\Вероника\Desktop\Вероник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50825"/>
            <a:ext cx="1082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8326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КОДИРОВАНИЕ ИНФОРМАЦИИ.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028" y="975532"/>
            <a:ext cx="17309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уровень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24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Calibri" pitchFamily="34" charset="0"/>
              </a:rPr>
              <a:t>КОДИРОВАНИЕ –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Calibri" pitchFamily="34" charset="0"/>
              </a:rPr>
              <a:t>процесс представления информации, удобный для ее хранения и/ или передачи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19250" y="4437063"/>
            <a:ext cx="5329238" cy="366712"/>
          </a:xfrm>
          <a:prstGeom prst="rect">
            <a:avLst/>
          </a:prstGeom>
          <a:solidFill>
            <a:srgbClr val="5980C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ПРОВЕРКА ПРЕДПОЛОЖЕНИЯ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1908175" y="2708275"/>
            <a:ext cx="2663825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980CF">
                  <a:alpha val="79999"/>
                </a:srgbClr>
              </a:gs>
              <a:gs pos="100000">
                <a:srgbClr val="293B60">
                  <a:alpha val="26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323850" y="3213100"/>
            <a:ext cx="792163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980CF">
                  <a:alpha val="79999"/>
                </a:srgbClr>
              </a:gs>
              <a:gs pos="100000">
                <a:srgbClr val="293B60">
                  <a:alpha val="26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619250" y="3213100"/>
            <a:ext cx="165735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980CF">
                  <a:alpha val="79999"/>
                </a:srgbClr>
              </a:gs>
              <a:gs pos="100000">
                <a:srgbClr val="293B60">
                  <a:alpha val="26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4549775" y="3213100"/>
            <a:ext cx="1728788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980CF">
                  <a:alpha val="79999"/>
                </a:srgbClr>
              </a:gs>
              <a:gs pos="100000">
                <a:srgbClr val="293B60">
                  <a:alpha val="26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101013" y="4048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7235825" y="5805488"/>
            <a:ext cx="514350" cy="822325"/>
            <a:chOff x="4558" y="3657"/>
            <a:chExt cx="324" cy="518"/>
          </a:xfrm>
        </p:grpSpPr>
        <p:pic>
          <p:nvPicPr>
            <p:cNvPr id="16404" name="Picture 14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Line 15"/>
            <p:cNvSpPr>
              <a:spLocks noChangeShapeType="1"/>
            </p:cNvSpPr>
            <p:nvPr/>
          </p:nvSpPr>
          <p:spPr bwMode="auto">
            <a:xfrm>
              <a:off x="4694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8" name="Group 16"/>
          <p:cNvGrpSpPr>
            <a:grpSpLocks/>
          </p:cNvGrpSpPr>
          <p:nvPr/>
        </p:nvGrpSpPr>
        <p:grpSpPr bwMode="auto">
          <a:xfrm>
            <a:off x="7812088" y="5805488"/>
            <a:ext cx="514350" cy="822325"/>
            <a:chOff x="4921" y="3657"/>
            <a:chExt cx="324" cy="518"/>
          </a:xfrm>
        </p:grpSpPr>
        <p:pic>
          <p:nvPicPr>
            <p:cNvPr id="16402" name="Picture 17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1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rot="10800000">
              <a:off x="5057" y="3884"/>
              <a:ext cx="46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9" name="Group 19"/>
          <p:cNvGrpSpPr>
            <a:grpSpLocks/>
          </p:cNvGrpSpPr>
          <p:nvPr/>
        </p:nvGrpSpPr>
        <p:grpSpPr bwMode="auto">
          <a:xfrm>
            <a:off x="8366125" y="5805488"/>
            <a:ext cx="514350" cy="822325"/>
            <a:chOff x="5270" y="3657"/>
            <a:chExt cx="324" cy="518"/>
          </a:xfrm>
        </p:grpSpPr>
        <p:pic>
          <p:nvPicPr>
            <p:cNvPr id="16400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0" y="3657"/>
              <a:ext cx="3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Text Box 21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284" y="365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М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е</a:t>
              </a:r>
            </a:p>
            <a:p>
              <a:pPr algn="ct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н</a:t>
              </a:r>
            </a:p>
            <a:p>
              <a:pPr algn="r"/>
              <a:r>
                <a:rPr lang="ru-RU" sz="1000" b="1">
                  <a:solidFill>
                    <a:schemeClr val="bg1"/>
                  </a:solidFill>
                  <a:latin typeface="Calibri" pitchFamily="34" charset="0"/>
                </a:rPr>
                <a:t>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8442" grpId="0" animBg="1"/>
      <p:bldP spid="184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71</TotalTime>
  <Words>825</Words>
  <Application>Microsoft Office PowerPoint</Application>
  <PresentationFormat>Экран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Franklin Gothic Medium</vt:lpstr>
      <vt:lpstr>Wingdings 2</vt:lpstr>
      <vt:lpstr>Wingdings</vt:lpstr>
      <vt:lpstr>Calibri</vt:lpstr>
      <vt:lpstr>Сетка</vt:lpstr>
      <vt:lpstr>КОДИРОВАНИЕ ИНФОРМАЦИИ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</dc:title>
  <dc:creator>Вероника</dc:creator>
  <cp:lastModifiedBy>inf-3</cp:lastModifiedBy>
  <cp:revision>7</cp:revision>
  <dcterms:created xsi:type="dcterms:W3CDTF">2014-03-29T13:41:12Z</dcterms:created>
  <dcterms:modified xsi:type="dcterms:W3CDTF">2014-04-01T08:07:16Z</dcterms:modified>
</cp:coreProperties>
</file>